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86" r:id="rId3"/>
  </p:sldMasterIdLst>
  <p:notesMasterIdLst>
    <p:notesMasterId r:id="rId9"/>
  </p:notesMasterIdLst>
  <p:handoutMasterIdLst>
    <p:handoutMasterId r:id="rId10"/>
  </p:handoutMasterIdLst>
  <p:sldIdLst>
    <p:sldId id="256" r:id="rId4"/>
    <p:sldId id="582" r:id="rId5"/>
    <p:sldId id="583" r:id="rId6"/>
    <p:sldId id="584" r:id="rId7"/>
    <p:sldId id="581" r:id="rId8"/>
  </p:sldIdLst>
  <p:sldSz cx="17340263" cy="9753600"/>
  <p:notesSz cx="7023100" cy="9309100"/>
  <p:defaultTextStyle>
    <a:defPPr>
      <a:defRPr lang="en-US"/>
    </a:defPPr>
    <a:lvl1pPr algn="l" rtl="0" eaLnBrk="0" fontAlgn="base" hangingPunct="0">
      <a:spcBef>
        <a:spcPct val="0"/>
      </a:spcBef>
      <a:spcAft>
        <a:spcPct val="0"/>
      </a:spcAft>
      <a:defRPr sz="4200" kern="1200">
        <a:solidFill>
          <a:srgbClr val="000000"/>
        </a:solidFill>
        <a:latin typeface="GillSans" pitchFamily="34" charset="0"/>
        <a:ea typeface="ヒラギノ角ゴ ProN W3" charset="0"/>
        <a:cs typeface="ヒラギノ角ゴ ProN W3" charset="0"/>
        <a:sym typeface="GillSans" pitchFamily="34" charset="0"/>
      </a:defRPr>
    </a:lvl1pPr>
    <a:lvl2pPr marL="457200" algn="l" rtl="0" eaLnBrk="0" fontAlgn="base" hangingPunct="0">
      <a:spcBef>
        <a:spcPct val="0"/>
      </a:spcBef>
      <a:spcAft>
        <a:spcPct val="0"/>
      </a:spcAft>
      <a:defRPr sz="4200" kern="1200">
        <a:solidFill>
          <a:srgbClr val="000000"/>
        </a:solidFill>
        <a:latin typeface="GillSans" pitchFamily="34" charset="0"/>
        <a:ea typeface="ヒラギノ角ゴ ProN W3" charset="0"/>
        <a:cs typeface="ヒラギノ角ゴ ProN W3" charset="0"/>
        <a:sym typeface="GillSans" pitchFamily="34" charset="0"/>
      </a:defRPr>
    </a:lvl2pPr>
    <a:lvl3pPr marL="914400" algn="l" rtl="0" eaLnBrk="0" fontAlgn="base" hangingPunct="0">
      <a:spcBef>
        <a:spcPct val="0"/>
      </a:spcBef>
      <a:spcAft>
        <a:spcPct val="0"/>
      </a:spcAft>
      <a:defRPr sz="4200" kern="1200">
        <a:solidFill>
          <a:srgbClr val="000000"/>
        </a:solidFill>
        <a:latin typeface="GillSans" pitchFamily="34" charset="0"/>
        <a:ea typeface="ヒラギノ角ゴ ProN W3" charset="0"/>
        <a:cs typeface="ヒラギノ角ゴ ProN W3" charset="0"/>
        <a:sym typeface="GillSans" pitchFamily="34" charset="0"/>
      </a:defRPr>
    </a:lvl3pPr>
    <a:lvl4pPr marL="1371600" algn="l" rtl="0" eaLnBrk="0" fontAlgn="base" hangingPunct="0">
      <a:spcBef>
        <a:spcPct val="0"/>
      </a:spcBef>
      <a:spcAft>
        <a:spcPct val="0"/>
      </a:spcAft>
      <a:defRPr sz="4200" kern="1200">
        <a:solidFill>
          <a:srgbClr val="000000"/>
        </a:solidFill>
        <a:latin typeface="GillSans" pitchFamily="34" charset="0"/>
        <a:ea typeface="ヒラギノ角ゴ ProN W3" charset="0"/>
        <a:cs typeface="ヒラギノ角ゴ ProN W3" charset="0"/>
        <a:sym typeface="GillSans" pitchFamily="34" charset="0"/>
      </a:defRPr>
    </a:lvl4pPr>
    <a:lvl5pPr marL="1828800" algn="l" rtl="0" eaLnBrk="0" fontAlgn="base" hangingPunct="0">
      <a:spcBef>
        <a:spcPct val="0"/>
      </a:spcBef>
      <a:spcAft>
        <a:spcPct val="0"/>
      </a:spcAft>
      <a:defRPr sz="4200" kern="1200">
        <a:solidFill>
          <a:srgbClr val="000000"/>
        </a:solidFill>
        <a:latin typeface="GillSans" pitchFamily="34" charset="0"/>
        <a:ea typeface="ヒラギノ角ゴ ProN W3" charset="0"/>
        <a:cs typeface="ヒラギノ角ゴ ProN W3" charset="0"/>
        <a:sym typeface="GillSans" pitchFamily="34" charset="0"/>
      </a:defRPr>
    </a:lvl5pPr>
    <a:lvl6pPr marL="2286000" algn="l" defTabSz="914400" rtl="0" eaLnBrk="1" latinLnBrk="0" hangingPunct="1">
      <a:defRPr sz="4200" kern="1200">
        <a:solidFill>
          <a:srgbClr val="000000"/>
        </a:solidFill>
        <a:latin typeface="GillSans" pitchFamily="34" charset="0"/>
        <a:ea typeface="ヒラギノ角ゴ ProN W3" charset="0"/>
        <a:cs typeface="ヒラギノ角ゴ ProN W3" charset="0"/>
        <a:sym typeface="GillSans" pitchFamily="34" charset="0"/>
      </a:defRPr>
    </a:lvl6pPr>
    <a:lvl7pPr marL="2743200" algn="l" defTabSz="914400" rtl="0" eaLnBrk="1" latinLnBrk="0" hangingPunct="1">
      <a:defRPr sz="4200" kern="1200">
        <a:solidFill>
          <a:srgbClr val="000000"/>
        </a:solidFill>
        <a:latin typeface="GillSans" pitchFamily="34" charset="0"/>
        <a:ea typeface="ヒラギノ角ゴ ProN W3" charset="0"/>
        <a:cs typeface="ヒラギノ角ゴ ProN W3" charset="0"/>
        <a:sym typeface="GillSans" pitchFamily="34" charset="0"/>
      </a:defRPr>
    </a:lvl7pPr>
    <a:lvl8pPr marL="3200400" algn="l" defTabSz="914400" rtl="0" eaLnBrk="1" latinLnBrk="0" hangingPunct="1">
      <a:defRPr sz="4200" kern="1200">
        <a:solidFill>
          <a:srgbClr val="000000"/>
        </a:solidFill>
        <a:latin typeface="GillSans" pitchFamily="34" charset="0"/>
        <a:ea typeface="ヒラギノ角ゴ ProN W3" charset="0"/>
        <a:cs typeface="ヒラギノ角ゴ ProN W3" charset="0"/>
        <a:sym typeface="GillSans" pitchFamily="34" charset="0"/>
      </a:defRPr>
    </a:lvl8pPr>
    <a:lvl9pPr marL="3657600" algn="l" defTabSz="914400" rtl="0" eaLnBrk="1" latinLnBrk="0" hangingPunct="1">
      <a:defRPr sz="4200" kern="1200">
        <a:solidFill>
          <a:srgbClr val="000000"/>
        </a:solidFill>
        <a:latin typeface="GillSans" pitchFamily="34" charset="0"/>
        <a:ea typeface="ヒラギノ角ゴ ProN W3" charset="0"/>
        <a:cs typeface="ヒラギノ角ゴ ProN W3" charset="0"/>
        <a:sym typeface="GillSans" pitchFamily="34" charset="0"/>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DDDDD"/>
    <a:srgbClr val="EAEAEA"/>
    <a:srgbClr val="EDF3F3"/>
    <a:srgbClr val="FFFFFF"/>
    <a:srgbClr val="F0F5F5"/>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76364" autoAdjust="0"/>
  </p:normalViewPr>
  <p:slideViewPr>
    <p:cSldViewPr>
      <p:cViewPr varScale="1">
        <p:scale>
          <a:sx n="60" d="100"/>
          <a:sy n="60" d="100"/>
        </p:scale>
        <p:origin x="1812" y="42"/>
      </p:cViewPr>
      <p:guideLst>
        <p:guide orient="horz" pos="3072"/>
        <p:guide pos="5462"/>
      </p:guideLst>
    </p:cSldViewPr>
  </p:slideViewPr>
  <p:outlineViewPr>
    <p:cViewPr>
      <p:scale>
        <a:sx n="33" d="100"/>
        <a:sy n="33" d="100"/>
      </p:scale>
      <p:origin x="0" y="-4824"/>
    </p:cViewPr>
  </p:outlineViewPr>
  <p:notesTextViewPr>
    <p:cViewPr>
      <p:scale>
        <a:sx n="1" d="1"/>
        <a:sy n="1" d="1"/>
      </p:scale>
      <p:origin x="0" y="0"/>
    </p:cViewPr>
  </p:notesTextViewPr>
  <p:sorterViewPr>
    <p:cViewPr>
      <p:scale>
        <a:sx n="40" d="100"/>
        <a:sy n="40" d="100"/>
      </p:scale>
      <p:origin x="0" y="-6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2869" cy="466725"/>
          </a:xfrm>
          <a:prstGeom prst="rect">
            <a:avLst/>
          </a:prstGeom>
        </p:spPr>
        <p:txBody>
          <a:bodyPr vert="horz" lIns="91417" tIns="45708" rIns="91417" bIns="45708" rtlCol="0"/>
          <a:lstStyle>
            <a:lvl1pPr algn="l">
              <a:defRPr sz="1200"/>
            </a:lvl1pPr>
          </a:lstStyle>
          <a:p>
            <a:pPr>
              <a:defRPr/>
            </a:pPr>
            <a:endParaRPr lang="en-US"/>
          </a:p>
        </p:txBody>
      </p:sp>
      <p:sp>
        <p:nvSpPr>
          <p:cNvPr id="3" name="Date Placeholder 2"/>
          <p:cNvSpPr>
            <a:spLocks noGrp="1"/>
          </p:cNvSpPr>
          <p:nvPr>
            <p:ph type="dt" sz="quarter" idx="1"/>
          </p:nvPr>
        </p:nvSpPr>
        <p:spPr>
          <a:xfrm>
            <a:off x="3978651" y="2"/>
            <a:ext cx="3042868" cy="466725"/>
          </a:xfrm>
          <a:prstGeom prst="rect">
            <a:avLst/>
          </a:prstGeom>
        </p:spPr>
        <p:txBody>
          <a:bodyPr vert="horz" lIns="91417" tIns="45708" rIns="91417" bIns="45708" rtlCol="0"/>
          <a:lstStyle>
            <a:lvl1pPr algn="r">
              <a:defRPr sz="1200"/>
            </a:lvl1pPr>
          </a:lstStyle>
          <a:p>
            <a:pPr>
              <a:defRPr/>
            </a:pPr>
            <a:fld id="{3EB656B4-4FA6-479C-839D-948ACBC6FA1A}" type="datetimeFigureOut">
              <a:rPr lang="en-US"/>
              <a:pPr>
                <a:defRPr/>
              </a:pPr>
              <a:t>3/1/2016</a:t>
            </a:fld>
            <a:endParaRPr lang="en-US" dirty="0"/>
          </a:p>
        </p:txBody>
      </p:sp>
      <p:sp>
        <p:nvSpPr>
          <p:cNvPr id="4" name="Footer Placeholder 3"/>
          <p:cNvSpPr>
            <a:spLocks noGrp="1"/>
          </p:cNvSpPr>
          <p:nvPr>
            <p:ph type="ftr" sz="quarter" idx="2"/>
          </p:nvPr>
        </p:nvSpPr>
        <p:spPr>
          <a:xfrm>
            <a:off x="1" y="8842376"/>
            <a:ext cx="3042869" cy="466725"/>
          </a:xfrm>
          <a:prstGeom prst="rect">
            <a:avLst/>
          </a:prstGeom>
        </p:spPr>
        <p:txBody>
          <a:bodyPr vert="horz" lIns="91417" tIns="45708" rIns="91417" bIns="4570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651" y="8842376"/>
            <a:ext cx="3042868" cy="466725"/>
          </a:xfrm>
          <a:prstGeom prst="rect">
            <a:avLst/>
          </a:prstGeom>
        </p:spPr>
        <p:txBody>
          <a:bodyPr vert="horz" wrap="square" lIns="91417" tIns="45708" rIns="91417" bIns="45708" numCol="1" anchor="b" anchorCtr="0" compatLnSpc="1">
            <a:prstTxWarp prst="textNoShape">
              <a:avLst/>
            </a:prstTxWarp>
          </a:bodyPr>
          <a:lstStyle>
            <a:lvl1pPr algn="r">
              <a:defRPr sz="1200"/>
            </a:lvl1pPr>
          </a:lstStyle>
          <a:p>
            <a:pPr>
              <a:defRPr/>
            </a:pPr>
            <a:fld id="{B16804FD-F78B-406D-84AD-1D5A40B50517}" type="slidenum">
              <a:rPr lang="en-US" altLang="en-US"/>
              <a:pPr>
                <a:defRPr/>
              </a:pPr>
              <a:t>‹#›</a:t>
            </a:fld>
            <a:endParaRPr lang="en-US" altLang="en-US" dirty="0"/>
          </a:p>
        </p:txBody>
      </p:sp>
    </p:spTree>
    <p:extLst>
      <p:ext uri="{BB962C8B-B14F-4D97-AF65-F5344CB8AC3E}">
        <p14:creationId xmlns:p14="http://schemas.microsoft.com/office/powerpoint/2010/main" val="3479456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869" cy="465138"/>
          </a:xfrm>
          <a:prstGeom prst="rect">
            <a:avLst/>
          </a:prstGeom>
        </p:spPr>
        <p:txBody>
          <a:bodyPr vert="horz" lIns="90528" tIns="45271" rIns="90528" bIns="45271" rtlCol="0"/>
          <a:lstStyle>
            <a:lvl1pPr algn="l">
              <a:defRPr sz="1200">
                <a:latin typeface="GillSans" charset="0"/>
                <a:sym typeface="GillSans" charset="0"/>
              </a:defRPr>
            </a:lvl1pPr>
          </a:lstStyle>
          <a:p>
            <a:pPr>
              <a:defRPr/>
            </a:pPr>
            <a:endParaRPr lang="en-US"/>
          </a:p>
        </p:txBody>
      </p:sp>
      <p:sp>
        <p:nvSpPr>
          <p:cNvPr id="3" name="Date Placeholder 2"/>
          <p:cNvSpPr>
            <a:spLocks noGrp="1"/>
          </p:cNvSpPr>
          <p:nvPr>
            <p:ph type="dt" idx="1"/>
          </p:nvPr>
        </p:nvSpPr>
        <p:spPr>
          <a:xfrm>
            <a:off x="3978651" y="0"/>
            <a:ext cx="3042868" cy="465138"/>
          </a:xfrm>
          <a:prstGeom prst="rect">
            <a:avLst/>
          </a:prstGeom>
        </p:spPr>
        <p:txBody>
          <a:bodyPr vert="horz" lIns="90528" tIns="45271" rIns="90528" bIns="45271" rtlCol="0"/>
          <a:lstStyle>
            <a:lvl1pPr algn="r">
              <a:defRPr sz="1200">
                <a:latin typeface="GillSans" charset="0"/>
                <a:sym typeface="GillSans" charset="0"/>
              </a:defRPr>
            </a:lvl1pPr>
          </a:lstStyle>
          <a:p>
            <a:pPr>
              <a:defRPr/>
            </a:pPr>
            <a:fld id="{5E9D5F67-142F-4FAD-AA4D-80B677593BEC}" type="datetimeFigureOut">
              <a:rPr lang="en-US"/>
              <a:pPr>
                <a:defRPr/>
              </a:pPr>
              <a:t>3/1/2016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0528" tIns="45271" rIns="90528" bIns="45271" rtlCol="0" anchor="ctr"/>
          <a:lstStyle/>
          <a:p>
            <a:pPr lvl="0"/>
            <a:endParaRPr lang="en-US" noProof="0" dirty="0" smtClean="0"/>
          </a:p>
        </p:txBody>
      </p:sp>
      <p:sp>
        <p:nvSpPr>
          <p:cNvPr id="5" name="Notes Placeholder 4"/>
          <p:cNvSpPr>
            <a:spLocks noGrp="1"/>
          </p:cNvSpPr>
          <p:nvPr>
            <p:ph type="body" sz="quarter" idx="3"/>
          </p:nvPr>
        </p:nvSpPr>
        <p:spPr>
          <a:xfrm>
            <a:off x="701837" y="4479925"/>
            <a:ext cx="5619429" cy="3665538"/>
          </a:xfrm>
          <a:prstGeom prst="rect">
            <a:avLst/>
          </a:prstGeom>
        </p:spPr>
        <p:txBody>
          <a:bodyPr vert="horz" lIns="90528" tIns="45271" rIns="90528" bIns="4527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3964"/>
            <a:ext cx="3042869" cy="465137"/>
          </a:xfrm>
          <a:prstGeom prst="rect">
            <a:avLst/>
          </a:prstGeom>
        </p:spPr>
        <p:txBody>
          <a:bodyPr vert="horz" lIns="90528" tIns="45271" rIns="90528" bIns="45271" rtlCol="0" anchor="b"/>
          <a:lstStyle>
            <a:lvl1pPr algn="l">
              <a:defRPr sz="1200">
                <a:latin typeface="GillSans" charset="0"/>
                <a:sym typeface="GillSans" charset="0"/>
              </a:defRPr>
            </a:lvl1pPr>
          </a:lstStyle>
          <a:p>
            <a:pPr>
              <a:defRPr/>
            </a:pPr>
            <a:endParaRPr lang="en-US"/>
          </a:p>
        </p:txBody>
      </p:sp>
      <p:sp>
        <p:nvSpPr>
          <p:cNvPr id="7" name="Slide Number Placeholder 6"/>
          <p:cNvSpPr>
            <a:spLocks noGrp="1"/>
          </p:cNvSpPr>
          <p:nvPr>
            <p:ph type="sldNum" sz="quarter" idx="5"/>
          </p:nvPr>
        </p:nvSpPr>
        <p:spPr>
          <a:xfrm>
            <a:off x="3978651" y="8843964"/>
            <a:ext cx="3042868" cy="465137"/>
          </a:xfrm>
          <a:prstGeom prst="rect">
            <a:avLst/>
          </a:prstGeom>
        </p:spPr>
        <p:txBody>
          <a:bodyPr vert="horz" wrap="square" lIns="90528" tIns="45271" rIns="90528" bIns="45271" numCol="1" anchor="b" anchorCtr="0" compatLnSpc="1">
            <a:prstTxWarp prst="textNoShape">
              <a:avLst/>
            </a:prstTxWarp>
          </a:bodyPr>
          <a:lstStyle>
            <a:lvl1pPr algn="r">
              <a:defRPr sz="1200"/>
            </a:lvl1pPr>
          </a:lstStyle>
          <a:p>
            <a:pPr>
              <a:defRPr/>
            </a:pPr>
            <a:fld id="{F9C413D8-8924-4DA0-9B14-25700A247A42}" type="slidenum">
              <a:rPr lang="en-US" altLang="en-US"/>
              <a:pPr>
                <a:defRPr/>
              </a:pPr>
              <a:t>‹#›</a:t>
            </a:fld>
            <a:endParaRPr lang="en-US" altLang="en-US" dirty="0"/>
          </a:p>
        </p:txBody>
      </p:sp>
    </p:spTree>
    <p:extLst>
      <p:ext uri="{BB962C8B-B14F-4D97-AF65-F5344CB8AC3E}">
        <p14:creationId xmlns:p14="http://schemas.microsoft.com/office/powerpoint/2010/main" val="2126819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When testing </a:t>
            </a:r>
            <a:r>
              <a:rPr lang="en-US" altLang="en-US" baseline="0" dirty="0" smtClean="0"/>
              <a:t>yourself with </a:t>
            </a:r>
            <a:r>
              <a:rPr lang="en-US" altLang="en-US" baseline="0" dirty="0" smtClean="0"/>
              <a:t>the CardioChek</a:t>
            </a:r>
            <a:r>
              <a:rPr lang="en-US" altLang="en-US" b="0" baseline="30000" dirty="0" smtClean="0">
                <a:latin typeface="Times New Roman" panose="02020603050405020304" pitchFamily="18" charset="0"/>
                <a:cs typeface="Times New Roman" panose="02020603050405020304" pitchFamily="18" charset="0"/>
              </a:rPr>
              <a:t>®</a:t>
            </a:r>
            <a:r>
              <a:rPr lang="en-US" altLang="en-US" baseline="0" dirty="0" smtClean="0"/>
              <a:t>, </a:t>
            </a:r>
            <a:r>
              <a:rPr lang="en-US" altLang="en-US" baseline="0" dirty="0" smtClean="0"/>
              <a:t>A1CNow</a:t>
            </a:r>
            <a:r>
              <a:rPr lang="en-US" altLang="en-US" b="0" baseline="30000" dirty="0" smtClean="0">
                <a:latin typeface="Times New Roman" panose="02020603050405020304" pitchFamily="18" charset="0"/>
                <a:cs typeface="Times New Roman" panose="02020603050405020304" pitchFamily="18" charset="0"/>
              </a:rPr>
              <a:t>®</a:t>
            </a:r>
            <a:r>
              <a:rPr lang="en-US" altLang="en-US" b="0" baseline="0" dirty="0" smtClean="0">
                <a:latin typeface="Times New Roman" panose="02020603050405020304" pitchFamily="18" charset="0"/>
                <a:cs typeface="Times New Roman" panose="02020603050405020304" pitchFamily="18" charset="0"/>
              </a:rPr>
              <a:t> </a:t>
            </a:r>
            <a:r>
              <a:rPr lang="en-US" altLang="en-US" b="0" baseline="0" dirty="0" smtClean="0">
                <a:latin typeface="Times New Roman" panose="02020603050405020304" pitchFamily="18" charset="0"/>
                <a:cs typeface="Times New Roman" panose="02020603050405020304" pitchFamily="18" charset="0"/>
              </a:rPr>
              <a:t>Self Check </a:t>
            </a:r>
            <a:r>
              <a:rPr lang="en-US" altLang="en-US" b="0" baseline="0" dirty="0" smtClean="0">
                <a:latin typeface="Times New Roman" panose="02020603050405020304" pitchFamily="18" charset="0"/>
                <a:cs typeface="Times New Roman" panose="02020603050405020304" pitchFamily="18" charset="0"/>
              </a:rPr>
              <a:t>system or</a:t>
            </a:r>
            <a:r>
              <a:rPr lang="en-US" altLang="en-US" baseline="0" dirty="0" smtClean="0"/>
              <a:t> using the PTS Pod</a:t>
            </a:r>
            <a:r>
              <a:rPr lang="en-US" altLang="en-US" baseline="0" dirty="0" smtClean="0">
                <a:latin typeface="Calibri" panose="020F0502020204030204" pitchFamily="34" charset="0"/>
              </a:rPr>
              <a:t>™</a:t>
            </a:r>
            <a:r>
              <a:rPr lang="en-US" altLang="en-US" baseline="0" dirty="0" smtClean="0"/>
              <a:t> collection system at </a:t>
            </a:r>
            <a:r>
              <a:rPr lang="en-US" altLang="en-US" baseline="0" dirty="0" smtClean="0"/>
              <a:t>home, </a:t>
            </a:r>
            <a:r>
              <a:rPr lang="en-US" altLang="en-US" baseline="0" dirty="0" smtClean="0"/>
              <a:t>it is important to have a good fingerstick technique. Let’s walk through the steps to make sure we get enough blood for the test.</a:t>
            </a: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Sans" pitchFamily="34" charset="0"/>
                <a:ea typeface="ヒラギノ角ゴ ProN W3" charset="0"/>
                <a:cs typeface="ヒラギノ角ゴ ProN W3" charset="0"/>
                <a:sym typeface="GillSans" pitchFamily="34" charset="0"/>
              </a:defRPr>
            </a:lvl1pPr>
            <a:lvl2pPr marL="722239" indent="-271436">
              <a:defRPr sz="4200">
                <a:solidFill>
                  <a:srgbClr val="000000"/>
                </a:solidFill>
                <a:latin typeface="GillSans" pitchFamily="34" charset="0"/>
                <a:ea typeface="ヒラギノ角ゴ ProN W3" charset="0"/>
                <a:cs typeface="ヒラギノ角ゴ ProN W3" charset="0"/>
                <a:sym typeface="GillSans" pitchFamily="34" charset="0"/>
              </a:defRPr>
            </a:lvl2pPr>
            <a:lvl3pPr marL="1120660" indent="-214291">
              <a:defRPr sz="4200">
                <a:solidFill>
                  <a:srgbClr val="000000"/>
                </a:solidFill>
                <a:latin typeface="GillSans" pitchFamily="34" charset="0"/>
                <a:ea typeface="ヒラギノ角ゴ ProN W3" charset="0"/>
                <a:cs typeface="ヒラギノ角ゴ ProN W3" charset="0"/>
                <a:sym typeface="GillSans" pitchFamily="34" charset="0"/>
              </a:defRPr>
            </a:lvl3pPr>
            <a:lvl4pPr marL="1573052" indent="-214291">
              <a:defRPr sz="4200">
                <a:solidFill>
                  <a:srgbClr val="000000"/>
                </a:solidFill>
                <a:latin typeface="GillSans" pitchFamily="34" charset="0"/>
                <a:ea typeface="ヒラギノ角ゴ ProN W3" charset="0"/>
                <a:cs typeface="ヒラギノ角ゴ ProN W3" charset="0"/>
                <a:sym typeface="GillSans" pitchFamily="34" charset="0"/>
              </a:defRPr>
            </a:lvl4pPr>
            <a:lvl5pPr marL="2025443" indent="-214291">
              <a:defRPr sz="4200">
                <a:solidFill>
                  <a:srgbClr val="000000"/>
                </a:solidFill>
                <a:latin typeface="GillSans" pitchFamily="34" charset="0"/>
                <a:ea typeface="ヒラギノ角ゴ ProN W3" charset="0"/>
                <a:cs typeface="ヒラギノ角ゴ ProN W3" charset="0"/>
                <a:sym typeface="GillSans" pitchFamily="34" charset="0"/>
              </a:defRPr>
            </a:lvl5pPr>
            <a:lvl6pPr marL="2482595" indent="-214291" eaLnBrk="0" fontAlgn="base" hangingPunct="0">
              <a:spcBef>
                <a:spcPct val="0"/>
              </a:spcBef>
              <a:spcAft>
                <a:spcPct val="0"/>
              </a:spcAft>
              <a:defRPr sz="4200">
                <a:solidFill>
                  <a:srgbClr val="000000"/>
                </a:solidFill>
                <a:latin typeface="GillSans" pitchFamily="34" charset="0"/>
                <a:ea typeface="ヒラギノ角ゴ ProN W3" charset="0"/>
                <a:cs typeface="ヒラギノ角ゴ ProN W3" charset="0"/>
                <a:sym typeface="GillSans" pitchFamily="34" charset="0"/>
              </a:defRPr>
            </a:lvl6pPr>
            <a:lvl7pPr marL="2939749" indent="-214291" eaLnBrk="0" fontAlgn="base" hangingPunct="0">
              <a:spcBef>
                <a:spcPct val="0"/>
              </a:spcBef>
              <a:spcAft>
                <a:spcPct val="0"/>
              </a:spcAft>
              <a:defRPr sz="4200">
                <a:solidFill>
                  <a:srgbClr val="000000"/>
                </a:solidFill>
                <a:latin typeface="GillSans" pitchFamily="34" charset="0"/>
                <a:ea typeface="ヒラギノ角ゴ ProN W3" charset="0"/>
                <a:cs typeface="ヒラギノ角ゴ ProN W3" charset="0"/>
                <a:sym typeface="GillSans" pitchFamily="34" charset="0"/>
              </a:defRPr>
            </a:lvl7pPr>
            <a:lvl8pPr marL="3396902" indent="-214291" eaLnBrk="0" fontAlgn="base" hangingPunct="0">
              <a:spcBef>
                <a:spcPct val="0"/>
              </a:spcBef>
              <a:spcAft>
                <a:spcPct val="0"/>
              </a:spcAft>
              <a:defRPr sz="4200">
                <a:solidFill>
                  <a:srgbClr val="000000"/>
                </a:solidFill>
                <a:latin typeface="GillSans" pitchFamily="34" charset="0"/>
                <a:ea typeface="ヒラギノ角ゴ ProN W3" charset="0"/>
                <a:cs typeface="ヒラギノ角ゴ ProN W3" charset="0"/>
                <a:sym typeface="GillSans" pitchFamily="34" charset="0"/>
              </a:defRPr>
            </a:lvl8pPr>
            <a:lvl9pPr marL="3854055" indent="-214291" eaLnBrk="0" fontAlgn="base" hangingPunct="0">
              <a:spcBef>
                <a:spcPct val="0"/>
              </a:spcBef>
              <a:spcAft>
                <a:spcPct val="0"/>
              </a:spcAft>
              <a:defRPr sz="4200">
                <a:solidFill>
                  <a:srgbClr val="000000"/>
                </a:solidFill>
                <a:latin typeface="GillSans" pitchFamily="34" charset="0"/>
                <a:ea typeface="ヒラギノ角ゴ ProN W3" charset="0"/>
                <a:cs typeface="ヒラギノ角ゴ ProN W3" charset="0"/>
                <a:sym typeface="GillSans" pitchFamily="34" charset="0"/>
              </a:defRPr>
            </a:lvl9pPr>
          </a:lstStyle>
          <a:p>
            <a:fld id="{61E87859-1B43-4853-9024-8A994FCB2FE3}" type="slidenum">
              <a:rPr lang="en-US" altLang="en-US" sz="1200"/>
              <a:pPr/>
              <a:t>1</a:t>
            </a:fld>
            <a:endParaRPr lang="en-US" altLang="en-US" sz="1200"/>
          </a:p>
        </p:txBody>
      </p:sp>
    </p:spTree>
    <p:extLst>
      <p:ext uri="{BB962C8B-B14F-4D97-AF65-F5344CB8AC3E}">
        <p14:creationId xmlns:p14="http://schemas.microsoft.com/office/powerpoint/2010/main" val="55417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warm your hands to increase blood flow. This can be done by </a:t>
            </a:r>
            <a:r>
              <a:rPr lang="en-US" baseline="0" dirty="0" smtClean="0"/>
              <a:t>washing your hands </a:t>
            </a:r>
            <a:r>
              <a:rPr lang="en-US" baseline="0" dirty="0" smtClean="0"/>
              <a:t>in warm water or rubbing </a:t>
            </a:r>
            <a:r>
              <a:rPr lang="en-US" baseline="0" dirty="0" smtClean="0"/>
              <a:t>your hands </a:t>
            </a:r>
            <a:r>
              <a:rPr lang="en-US" baseline="0" dirty="0" smtClean="0"/>
              <a:t>together vigorously. This increases the blood flow to your fingers for an easier and </a:t>
            </a:r>
            <a:r>
              <a:rPr lang="en-US" baseline="0" dirty="0" smtClean="0"/>
              <a:t>a more </a:t>
            </a:r>
            <a:r>
              <a:rPr lang="en-US" baseline="0" dirty="0" smtClean="0"/>
              <a:t>comfortable fingerstick.</a:t>
            </a:r>
          </a:p>
          <a:p>
            <a:endParaRPr lang="en-US" baseline="0" dirty="0" smtClean="0"/>
          </a:p>
          <a:p>
            <a:r>
              <a:rPr lang="en-US" baseline="0" dirty="0" smtClean="0"/>
              <a:t>Next, </a:t>
            </a:r>
            <a:r>
              <a:rPr lang="en-US" baseline="0" dirty="0" smtClean="0"/>
              <a:t>select </a:t>
            </a:r>
            <a:r>
              <a:rPr lang="en-US" baseline="0" dirty="0" smtClean="0"/>
              <a:t>the best site for the fingerstick. A good site is at the side of the end of your middle or ring finger of your non-dominant hand. Don’t use the center or pad or the very tip of the finger because there </a:t>
            </a:r>
            <a:r>
              <a:rPr lang="en-US" baseline="0" dirty="0" smtClean="0"/>
              <a:t>may </a:t>
            </a:r>
            <a:r>
              <a:rPr lang="en-US" baseline="0" dirty="0" smtClean="0"/>
              <a:t>not </a:t>
            </a:r>
            <a:r>
              <a:rPr lang="en-US" baseline="0" dirty="0" smtClean="0"/>
              <a:t>be enough </a:t>
            </a:r>
            <a:r>
              <a:rPr lang="en-US" baseline="0" dirty="0" smtClean="0"/>
              <a:t>blood, and it might be painful. If using the PTS Pod</a:t>
            </a:r>
            <a:r>
              <a:rPr lang="en-US" baseline="0" dirty="0" smtClean="0">
                <a:latin typeface="Calibri" panose="020F0502020204030204" pitchFamily="34" charset="0"/>
              </a:rPr>
              <a:t>™ collection system, it will be best to stick the bottom side of the finger. If using the A1CNow</a:t>
            </a:r>
            <a:r>
              <a:rPr lang="en-US" baseline="30000" dirty="0" smtClean="0">
                <a:latin typeface="Times New Roman" panose="02020603050405020304" pitchFamily="18" charset="0"/>
                <a:cs typeface="Times New Roman" panose="02020603050405020304" pitchFamily="18" charset="0"/>
              </a:rPr>
              <a:t>®</a:t>
            </a:r>
            <a:r>
              <a:rPr lang="en-US" baseline="0" dirty="0" smtClean="0">
                <a:latin typeface="Calibri" panose="020F0502020204030204" pitchFamily="34" charset="0"/>
              </a:rPr>
              <a:t> Self Check or CardioChek</a:t>
            </a:r>
            <a:r>
              <a:rPr lang="en-US" baseline="30000" dirty="0" smtClean="0">
                <a:latin typeface="Times New Roman" panose="02020603050405020304" pitchFamily="18" charset="0"/>
                <a:cs typeface="Times New Roman" panose="02020603050405020304" pitchFamily="18" charset="0"/>
              </a:rPr>
              <a:t>®</a:t>
            </a:r>
            <a:r>
              <a:rPr lang="en-US" baseline="0" dirty="0" smtClean="0">
                <a:latin typeface="Calibri" panose="020F0502020204030204" pitchFamily="34" charset="0"/>
                <a:cs typeface="+mn-cs"/>
              </a:rPr>
              <a:t> </a:t>
            </a:r>
            <a:r>
              <a:rPr lang="en-US" baseline="0" dirty="0" smtClean="0">
                <a:latin typeface="Calibri" panose="020F0502020204030204" pitchFamily="34" charset="0"/>
              </a:rPr>
              <a:t>systems, </a:t>
            </a:r>
            <a:r>
              <a:rPr lang="en-US" baseline="0" dirty="0" smtClean="0">
                <a:latin typeface="Calibri" panose="020F0502020204030204" pitchFamily="34" charset="0"/>
              </a:rPr>
              <a:t>either the </a:t>
            </a:r>
            <a:r>
              <a:rPr lang="en-US" baseline="0" dirty="0" smtClean="0">
                <a:latin typeface="Calibri" panose="020F0502020204030204" pitchFamily="34" charset="0"/>
              </a:rPr>
              <a:t>top or bottom of the finger may be most convenient.</a:t>
            </a:r>
            <a:endParaRPr lang="en-US" baseline="0" dirty="0" smtClean="0"/>
          </a:p>
          <a:p>
            <a:endParaRPr lang="en-US" baseline="0" dirty="0" smtClean="0"/>
          </a:p>
          <a:p>
            <a:r>
              <a:rPr lang="en-US" sz="1200" kern="1200" dirty="0" smtClean="0">
                <a:solidFill>
                  <a:schemeClr val="tx1"/>
                </a:solidFill>
                <a:effectLst/>
                <a:latin typeface="+mn-lt"/>
                <a:ea typeface="+mn-ea"/>
                <a:cs typeface="+mn-cs"/>
              </a:rPr>
              <a:t>Some additional tips for good technique are:</a:t>
            </a:r>
          </a:p>
          <a:p>
            <a:r>
              <a:rPr lang="en-US" sz="1200" kern="1200" dirty="0" smtClean="0">
                <a:solidFill>
                  <a:schemeClr val="tx1"/>
                </a:solidFill>
                <a:effectLst/>
                <a:latin typeface="+mn-lt"/>
                <a:ea typeface="+mn-ea"/>
                <a:cs typeface="+mn-cs"/>
              </a:rPr>
              <a:t>- Wiggle </a:t>
            </a:r>
            <a:r>
              <a:rPr lang="en-US" sz="1200" kern="1200" dirty="0" smtClean="0">
                <a:solidFill>
                  <a:schemeClr val="tx1"/>
                </a:solidFill>
                <a:effectLst/>
                <a:latin typeface="+mn-lt"/>
                <a:ea typeface="+mn-ea"/>
                <a:cs typeface="+mn-cs"/>
              </a:rPr>
              <a:t>or exercise your </a:t>
            </a:r>
            <a:r>
              <a:rPr lang="en-US" sz="1200" kern="1200" dirty="0" smtClean="0">
                <a:solidFill>
                  <a:schemeClr val="tx1"/>
                </a:solidFill>
                <a:effectLst/>
                <a:latin typeface="+mn-lt"/>
                <a:ea typeface="+mn-ea"/>
                <a:cs typeface="+mn-cs"/>
              </a:rPr>
              <a:t>fingers; </a:t>
            </a:r>
          </a:p>
          <a:p>
            <a:r>
              <a:rPr lang="en-US" sz="1200" kern="1200" dirty="0" smtClean="0">
                <a:solidFill>
                  <a:schemeClr val="tx1"/>
                </a:solidFill>
                <a:effectLst/>
                <a:latin typeface="+mn-lt"/>
                <a:ea typeface="+mn-ea"/>
                <a:cs typeface="+mn-cs"/>
              </a:rPr>
              <a:t>- Hold </a:t>
            </a:r>
            <a:r>
              <a:rPr lang="en-US" sz="1200" kern="1200" dirty="0" smtClean="0">
                <a:solidFill>
                  <a:schemeClr val="tx1"/>
                </a:solidFill>
                <a:effectLst/>
                <a:latin typeface="+mn-lt"/>
                <a:ea typeface="+mn-ea"/>
                <a:cs typeface="+mn-cs"/>
              </a:rPr>
              <a:t>the fingers downward and below your </a:t>
            </a:r>
            <a:r>
              <a:rPr lang="en-US" sz="1200" kern="1200" dirty="0" smtClean="0">
                <a:solidFill>
                  <a:schemeClr val="tx1"/>
                </a:solidFill>
                <a:effectLst/>
                <a:latin typeface="+mn-lt"/>
                <a:ea typeface="+mn-ea"/>
                <a:cs typeface="+mn-cs"/>
              </a:rPr>
              <a:t>heart;</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And shake </a:t>
            </a:r>
            <a:r>
              <a:rPr lang="en-US" sz="1200" kern="1200" dirty="0" smtClean="0">
                <a:solidFill>
                  <a:schemeClr val="tx1"/>
                </a:solidFill>
                <a:effectLst/>
                <a:latin typeface="+mn-lt"/>
                <a:ea typeface="+mn-ea"/>
                <a:cs typeface="+mn-cs"/>
              </a:rPr>
              <a:t>or wave your hands while keeping your fingers pointed downward </a:t>
            </a:r>
            <a:r>
              <a:rPr lang="en-US" baseline="0" dirty="0" smtClean="0"/>
              <a:t>to ensure good blood flow before the fingerstick.</a:t>
            </a:r>
            <a:endParaRPr lang="en-US" dirty="0"/>
          </a:p>
        </p:txBody>
      </p:sp>
      <p:sp>
        <p:nvSpPr>
          <p:cNvPr id="4" name="Slide Number Placeholder 3"/>
          <p:cNvSpPr>
            <a:spLocks noGrp="1"/>
          </p:cNvSpPr>
          <p:nvPr>
            <p:ph type="sldNum" sz="quarter" idx="10"/>
          </p:nvPr>
        </p:nvSpPr>
        <p:spPr/>
        <p:txBody>
          <a:bodyPr/>
          <a:lstStyle/>
          <a:p>
            <a:pPr>
              <a:defRPr/>
            </a:pPr>
            <a:fld id="{F9C413D8-8924-4DA0-9B14-25700A247A42}" type="slidenum">
              <a:rPr lang="en-US" altLang="en-US" smtClean="0"/>
              <a:pPr>
                <a:defRPr/>
              </a:pPr>
              <a:t>2</a:t>
            </a:fld>
            <a:endParaRPr lang="en-US" altLang="en-US" dirty="0"/>
          </a:p>
        </p:txBody>
      </p:sp>
    </p:spTree>
    <p:extLst>
      <p:ext uri="{BB962C8B-B14F-4D97-AF65-F5344CB8AC3E}">
        <p14:creationId xmlns:p14="http://schemas.microsoft.com/office/powerpoint/2010/main" val="236196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your finger while</a:t>
            </a:r>
            <a:r>
              <a:rPr lang="en-US" baseline="0" dirty="0" smtClean="0"/>
              <a:t> keeping the hand and arm horizontal and / or somewhat lowered, then clean the site with an alcohol wipe. Make sure to dry the site with a gauze pad or a cotton ball.</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Apply pressure to your lower knuckle on the selected finger, and hold the pressure until your fingertip turns red.  If you do not see the fingertip turn red, try to wiggle or exercise your fingers, holding the fingers downward and below your heart.  Shake or wave your hands while keeping your fingers pointed downward </a:t>
            </a:r>
            <a:r>
              <a:rPr lang="en-US" baseline="0" dirty="0" smtClean="0"/>
              <a:t>to regain good blood flow. </a:t>
            </a:r>
          </a:p>
          <a:p>
            <a:endParaRPr lang="en-US" baseline="0" dirty="0" smtClean="0"/>
          </a:p>
          <a:p>
            <a:r>
              <a:rPr lang="en-US" baseline="0" dirty="0" smtClean="0"/>
              <a:t>Prepare the disposable lancet by following the lancet manufacturer’s recommended instructions. </a:t>
            </a:r>
            <a:r>
              <a:rPr lang="en-US" sz="1200" kern="1200" dirty="0" smtClean="0">
                <a:solidFill>
                  <a:schemeClr val="tx1"/>
                </a:solidFill>
                <a:effectLst/>
                <a:latin typeface="+mn-lt"/>
                <a:ea typeface="+mn-ea"/>
                <a:cs typeface="+mn-cs"/>
              </a:rPr>
              <a:t>For some people, it is more comfortable to place the finger on a hard surface on its side for support and stability while self-sticking.  Remember, this may mean turning your hand over to reach the best side for collecting your sample.  Be sure the desired spot for the fingerstick is facing straight up. </a:t>
            </a:r>
          </a:p>
          <a:p>
            <a:endParaRPr lang="en-US" sz="1200" kern="1200" dirty="0" smtClean="0">
              <a:solidFill>
                <a:schemeClr val="tx1"/>
              </a:solidFill>
              <a:effectLst/>
              <a:latin typeface="+mn-lt"/>
              <a:ea typeface="+mn-ea"/>
              <a:cs typeface="+mn-cs"/>
            </a:endParaRPr>
          </a:p>
          <a:p>
            <a:r>
              <a:rPr lang="en-US" baseline="0" dirty="0" smtClean="0"/>
              <a:t>Stick the finger with the lancet by following the lancet manufacturer’s recommended instructions. </a:t>
            </a:r>
            <a:r>
              <a:rPr lang="en-US" sz="1200" kern="1200" dirty="0" smtClean="0">
                <a:solidFill>
                  <a:schemeClr val="tx1"/>
                </a:solidFill>
                <a:effectLst/>
                <a:latin typeface="+mn-lt"/>
                <a:ea typeface="+mn-ea"/>
                <a:cs typeface="+mn-cs"/>
              </a:rPr>
              <a:t>Placing the lancet very firmly against the skin while the finger is on the table is likely to produce the best and most comfortable stick, as it helps to ensure the lancet will not wiggle.</a:t>
            </a:r>
          </a:p>
          <a:p>
            <a:endParaRPr lang="en-US" sz="1200" kern="1200" dirty="0" smtClean="0">
              <a:solidFill>
                <a:schemeClr val="tx1"/>
              </a:solidFill>
              <a:effectLst/>
              <a:latin typeface="+mn-lt"/>
              <a:ea typeface="+mn-ea"/>
              <a:cs typeface="+mn-cs"/>
            </a:endParaRPr>
          </a:p>
          <a:p>
            <a:r>
              <a:rPr lang="en-US" baseline="0" dirty="0" smtClean="0"/>
              <a:t>Dispose of </a:t>
            </a:r>
            <a:r>
              <a:rPr lang="en-US" baseline="0" dirty="0" smtClean="0"/>
              <a:t>the lancet in the appropriate container.</a:t>
            </a:r>
          </a:p>
        </p:txBody>
      </p:sp>
      <p:sp>
        <p:nvSpPr>
          <p:cNvPr id="4" name="Slide Number Placeholder 3"/>
          <p:cNvSpPr>
            <a:spLocks noGrp="1"/>
          </p:cNvSpPr>
          <p:nvPr>
            <p:ph type="sldNum" sz="quarter" idx="10"/>
          </p:nvPr>
        </p:nvSpPr>
        <p:spPr/>
        <p:txBody>
          <a:bodyPr/>
          <a:lstStyle/>
          <a:p>
            <a:pPr>
              <a:defRPr/>
            </a:pPr>
            <a:fld id="{F9C413D8-8924-4DA0-9B14-25700A247A42}" type="slidenum">
              <a:rPr lang="en-US" altLang="en-US" smtClean="0"/>
              <a:pPr>
                <a:defRPr/>
              </a:pPr>
              <a:t>3</a:t>
            </a:fld>
            <a:endParaRPr lang="en-US" altLang="en-US" dirty="0"/>
          </a:p>
        </p:txBody>
      </p:sp>
    </p:spTree>
    <p:extLst>
      <p:ext uri="{BB962C8B-B14F-4D97-AF65-F5344CB8AC3E}">
        <p14:creationId xmlns:p14="http://schemas.microsoft.com/office/powerpoint/2010/main" val="26098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Holding pressure on the knuckle until the fingertip turns red and then releasing the pressure will help to form a large drop of blood. It</a:t>
            </a:r>
            <a:r>
              <a:rPr lang="en-US" sz="1200" kern="1200" baseline="0" dirty="0" smtClean="0">
                <a:solidFill>
                  <a:schemeClr val="tx1"/>
                </a:solidFill>
                <a:effectLst/>
                <a:latin typeface="+mn-lt"/>
                <a:ea typeface="+mn-ea"/>
                <a:cs typeface="+mn-cs"/>
              </a:rPr>
              <a:t> </a:t>
            </a:r>
            <a:r>
              <a:rPr lang="en-US" baseline="0" dirty="0" smtClean="0"/>
              <a:t>may be necessary to wipe away the first drop of blood prior to collecting for your test, for example, when using the CardioChek</a:t>
            </a:r>
            <a:r>
              <a:rPr lang="en-US" sz="1200" kern="1200" baseline="30000" dirty="0" smtClean="0">
                <a:solidFill>
                  <a:schemeClr val="tx1"/>
                </a:solidFill>
                <a:effectLst/>
                <a:latin typeface="Times New Roman" panose="02020603050405020304" pitchFamily="18" charset="0"/>
                <a:ea typeface="+mn-ea"/>
                <a:cs typeface="Times New Roman" panose="02020603050405020304" pitchFamily="18" charset="0"/>
              </a:rPr>
              <a:t>®</a:t>
            </a:r>
            <a:r>
              <a:rPr lang="en-US" baseline="0" dirty="0" smtClean="0"/>
              <a:t> analyzer with the PTS Panels</a:t>
            </a:r>
            <a:r>
              <a:rPr lang="en-US" sz="1200" kern="1200" baseline="30000" dirty="0" smtClean="0">
                <a:solidFill>
                  <a:schemeClr val="tx1"/>
                </a:solidFill>
                <a:effectLst/>
                <a:latin typeface="Times New Roman" panose="02020603050405020304" pitchFamily="18" charset="0"/>
                <a:ea typeface="+mn-ea"/>
                <a:cs typeface="Times New Roman" panose="02020603050405020304" pitchFamily="18" charset="0"/>
              </a:rPr>
              <a:t>®</a:t>
            </a:r>
            <a:r>
              <a:rPr lang="en-US" baseline="0" dirty="0" smtClean="0"/>
              <a:t> test strips.  Wiping away the first drop is not required for all tests, such as when using the PTS Pod</a:t>
            </a:r>
            <a:r>
              <a:rPr lang="en-US" baseline="0" dirty="0" smtClean="0">
                <a:latin typeface="Times New Roman" panose="02020603050405020304" pitchFamily="18" charset="0"/>
                <a:cs typeface="Times New Roman" panose="02020603050405020304" pitchFamily="18" charset="0"/>
              </a:rPr>
              <a:t>™</a:t>
            </a:r>
            <a:r>
              <a:rPr lang="en-US" baseline="0" dirty="0" smtClean="0"/>
              <a:t> system or A1CNow</a:t>
            </a:r>
            <a:r>
              <a:rPr lang="en-US" baseline="30000" dirty="0" smtClean="0">
                <a:latin typeface="Times New Roman" panose="02020603050405020304" pitchFamily="18" charset="0"/>
                <a:cs typeface="Times New Roman" panose="02020603050405020304" pitchFamily="18" charset="0"/>
              </a:rPr>
              <a:t>®</a:t>
            </a:r>
            <a:r>
              <a:rPr lang="en-US" baseline="0" dirty="0" smtClean="0"/>
              <a:t> Self </a:t>
            </a:r>
            <a:r>
              <a:rPr lang="en-US" baseline="0" dirty="0" smtClean="0"/>
              <a:t>Check system.  </a:t>
            </a:r>
            <a:r>
              <a:rPr lang="en-US" baseline="0" dirty="0" smtClean="0"/>
              <a:t>Be sure to refer to the package insert for your test for more details. </a:t>
            </a:r>
          </a:p>
          <a:p>
            <a:endParaRPr lang="en-US" baseline="0" dirty="0" smtClean="0"/>
          </a:p>
          <a:p>
            <a:r>
              <a:rPr lang="en-US" baseline="0" dirty="0" smtClean="0"/>
              <a:t>If </a:t>
            </a:r>
            <a:r>
              <a:rPr lang="en-US" sz="1200" kern="1200" dirty="0" smtClean="0">
                <a:solidFill>
                  <a:schemeClr val="tx1"/>
                </a:solidFill>
                <a:effectLst/>
                <a:latin typeface="+mn-lt"/>
                <a:ea typeface="+mn-ea"/>
                <a:cs typeface="+mn-cs"/>
              </a:rPr>
              <a:t>blood appears to have stopped flowing, apply pressure to the knuckle again, and then release.  This can be repeated until the full sample has been collected. You can also massage the finger from the hand to the tip to help blood continue to flow.  You may try adding increased pressure at different sites throughout the finger to help stimulate increased blood flow. </a:t>
            </a:r>
          </a:p>
          <a:p>
            <a:endParaRPr lang="en-US" baseline="0" dirty="0" smtClean="0"/>
          </a:p>
          <a:p>
            <a:r>
              <a:rPr lang="en-US" baseline="0" dirty="0" smtClean="0">
                <a:latin typeface="+mn-lt"/>
              </a:rPr>
              <a:t>The blood can be collected using the PTS Pod system, the blood collector provided with the A1CNow Self </a:t>
            </a:r>
            <a:r>
              <a:rPr lang="en-US" baseline="0" dirty="0" smtClean="0">
                <a:latin typeface="+mn-lt"/>
              </a:rPr>
              <a:t>Check system, </a:t>
            </a:r>
            <a:r>
              <a:rPr lang="en-US" baseline="0" dirty="0" smtClean="0">
                <a:latin typeface="+mn-lt"/>
              </a:rPr>
              <a:t>or </a:t>
            </a:r>
            <a:r>
              <a:rPr lang="en-US" baseline="0" dirty="0" smtClean="0">
                <a:latin typeface="+mn-lt"/>
              </a:rPr>
              <a:t>the PTS </a:t>
            </a:r>
            <a:r>
              <a:rPr lang="en-US" baseline="0" dirty="0" smtClean="0">
                <a:latin typeface="+mn-lt"/>
              </a:rPr>
              <a:t>Diagnostics™ capillary tubes provided with the CardioChek analyzer</a:t>
            </a:r>
            <a:r>
              <a:rPr lang="en-US" baseline="0" dirty="0" smtClean="0">
                <a:latin typeface="+mn-lt"/>
                <a:cs typeface="Times New Roman" panose="02020603050405020304" pitchFamily="18" charset="0"/>
              </a:rPr>
              <a:t>. After the required amount of blood has been collected, apply a bandage to your finger and complete the test according to the package insert.</a:t>
            </a:r>
            <a:endParaRPr lang="en-US" baseline="0" dirty="0">
              <a:latin typeface="+mn-lt"/>
            </a:endParaRPr>
          </a:p>
        </p:txBody>
      </p:sp>
      <p:sp>
        <p:nvSpPr>
          <p:cNvPr id="4" name="Slide Number Placeholder 3"/>
          <p:cNvSpPr>
            <a:spLocks noGrp="1"/>
          </p:cNvSpPr>
          <p:nvPr>
            <p:ph type="sldNum" sz="quarter" idx="10"/>
          </p:nvPr>
        </p:nvSpPr>
        <p:spPr/>
        <p:txBody>
          <a:bodyPr/>
          <a:lstStyle/>
          <a:p>
            <a:pPr>
              <a:defRPr/>
            </a:pPr>
            <a:fld id="{F9C413D8-8924-4DA0-9B14-25700A247A42}" type="slidenum">
              <a:rPr lang="en-US" altLang="en-US" smtClean="0"/>
              <a:pPr>
                <a:defRPr/>
              </a:pPr>
              <a:t>4</a:t>
            </a:fld>
            <a:endParaRPr lang="en-US" altLang="en-US" dirty="0"/>
          </a:p>
        </p:txBody>
      </p:sp>
    </p:spTree>
    <p:extLst>
      <p:ext uri="{BB962C8B-B14F-4D97-AF65-F5344CB8AC3E}">
        <p14:creationId xmlns:p14="http://schemas.microsoft.com/office/powerpoint/2010/main" val="64438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successfully completes training on Home Use Fingerstick Technique!  </a:t>
            </a:r>
          </a:p>
          <a:p>
            <a:endParaRPr lang="en-US" baseline="0" dirty="0" smtClean="0"/>
          </a:p>
          <a:p>
            <a:r>
              <a:rPr lang="en-US" baseline="0" dirty="0" smtClean="0"/>
              <a:t>If you have any questions in the future, please contact our Customer Service team at the number listed on the screen. </a:t>
            </a:r>
          </a:p>
          <a:p>
            <a:endParaRPr lang="en-US" baseline="0" dirty="0" smtClean="0"/>
          </a:p>
          <a:p>
            <a:r>
              <a:rPr lang="en-US" dirty="0" smtClean="0"/>
              <a:t>Thank you again for your time and attention</a:t>
            </a:r>
            <a:r>
              <a:rPr lang="en-US" baseline="0" dirty="0" smtClean="0"/>
              <a:t> during this training!</a:t>
            </a:r>
            <a:endParaRPr lang="en-US" dirty="0"/>
          </a:p>
        </p:txBody>
      </p:sp>
      <p:sp>
        <p:nvSpPr>
          <p:cNvPr id="4" name="Slide Number Placeholder 3"/>
          <p:cNvSpPr>
            <a:spLocks noGrp="1"/>
          </p:cNvSpPr>
          <p:nvPr>
            <p:ph type="sldNum" sz="quarter" idx="10"/>
          </p:nvPr>
        </p:nvSpPr>
        <p:spPr/>
        <p:txBody>
          <a:bodyPr/>
          <a:lstStyle/>
          <a:p>
            <a:fld id="{6CD13BC0-3BD8-4619-9DE4-5DA21A1F297B}" type="slidenum">
              <a:rPr lang="en-US" smtClean="0"/>
              <a:t>5</a:t>
            </a:fld>
            <a:endParaRPr lang="en-US" dirty="0"/>
          </a:p>
        </p:txBody>
      </p:sp>
    </p:spTree>
    <p:extLst>
      <p:ext uri="{BB962C8B-B14F-4D97-AF65-F5344CB8AC3E}">
        <p14:creationId xmlns:p14="http://schemas.microsoft.com/office/powerpoint/2010/main" val="311709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01040" y="5527041"/>
            <a:ext cx="12138184" cy="2492587"/>
          </a:xfrm>
        </p:spPr>
        <p:txBody>
          <a:bodyPr/>
          <a:lstStyle>
            <a:lvl1pPr marL="0" indent="0" algn="ctr">
              <a:buNone/>
              <a:defRPr sz="6258">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www.ptsdiagnostics.com</a:t>
            </a:r>
            <a:endParaRPr lang="en-US">
              <a:solidFill>
                <a:prstClr val="black">
                  <a:tint val="75000"/>
                </a:prstClr>
              </a:solidFill>
            </a:endParaRPr>
          </a:p>
        </p:txBody>
      </p:sp>
    </p:spTree>
    <p:extLst>
      <p:ext uri="{BB962C8B-B14F-4D97-AF65-F5344CB8AC3E}">
        <p14:creationId xmlns:p14="http://schemas.microsoft.com/office/powerpoint/2010/main" val="193525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lstStyle>
            <a:lvl1pPr>
              <a:defRPr sz="4551"/>
            </a:lvl1pPr>
          </a:lstStyle>
          <a:p>
            <a:r>
              <a:rPr lang="en-US" dirty="0" smtClean="0"/>
              <a:t>Click to edit Master title style</a:t>
            </a:r>
            <a:endParaRPr lang="en-US" dirty="0"/>
          </a:p>
        </p:txBody>
      </p:sp>
      <p:sp>
        <p:nvSpPr>
          <p:cNvPr id="3" name="Text Placeholder 2"/>
          <p:cNvSpPr>
            <a:spLocks noGrp="1"/>
          </p:cNvSpPr>
          <p:nvPr>
            <p:ph type="body" idx="1"/>
          </p:nvPr>
        </p:nvSpPr>
        <p:spPr>
          <a:xfrm>
            <a:off x="867014" y="2183273"/>
            <a:ext cx="7661627" cy="909885"/>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smtClean="0"/>
              <a:t>Click to edit Master text styles</a:t>
            </a:r>
          </a:p>
        </p:txBody>
      </p:sp>
      <p:sp>
        <p:nvSpPr>
          <p:cNvPr id="4" name="Content Placeholder 3"/>
          <p:cNvSpPr>
            <a:spLocks noGrp="1"/>
          </p:cNvSpPr>
          <p:nvPr>
            <p:ph sz="half" idx="2"/>
          </p:nvPr>
        </p:nvSpPr>
        <p:spPr>
          <a:xfrm>
            <a:off x="867014" y="3093155"/>
            <a:ext cx="7661627"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808616" y="2183273"/>
            <a:ext cx="7664637" cy="909885"/>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smtClean="0"/>
              <a:t>Click to edit Master text styles</a:t>
            </a:r>
          </a:p>
        </p:txBody>
      </p:sp>
      <p:sp>
        <p:nvSpPr>
          <p:cNvPr id="6" name="Content Placeholder 5"/>
          <p:cNvSpPr>
            <a:spLocks noGrp="1"/>
          </p:cNvSpPr>
          <p:nvPr>
            <p:ph sz="quarter" idx="4"/>
          </p:nvPr>
        </p:nvSpPr>
        <p:spPr>
          <a:xfrm>
            <a:off x="8808616" y="3093155"/>
            <a:ext cx="7664637"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12457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lstStyle>
            <a:lvl1pPr>
              <a:defRPr sz="4551"/>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1264937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388337"/>
            <a:ext cx="5704828" cy="1652694"/>
          </a:xfrm>
        </p:spPr>
        <p:txBody>
          <a:bodyPr anchor="b"/>
          <a:lstStyle>
            <a:lvl1pPr algn="l">
              <a:defRPr sz="2844" b="1"/>
            </a:lvl1pPr>
          </a:lstStyle>
          <a:p>
            <a:r>
              <a:rPr lang="en-US" dirty="0" smtClean="0"/>
              <a:t>Click to edit Master title style</a:t>
            </a:r>
            <a:endParaRPr lang="en-US" dirty="0"/>
          </a:p>
        </p:txBody>
      </p:sp>
      <p:sp>
        <p:nvSpPr>
          <p:cNvPr id="3" name="Content Placeholder 2"/>
          <p:cNvSpPr>
            <a:spLocks noGrp="1"/>
          </p:cNvSpPr>
          <p:nvPr>
            <p:ph idx="1"/>
          </p:nvPr>
        </p:nvSpPr>
        <p:spPr>
          <a:xfrm>
            <a:off x="6779562" y="388340"/>
            <a:ext cx="9693688" cy="832442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67016" y="2041034"/>
            <a:ext cx="5704828"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199202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98813" y="6827520"/>
            <a:ext cx="10404158" cy="806028"/>
          </a:xfrm>
        </p:spPr>
        <p:txBody>
          <a:bodyPr anchor="b"/>
          <a:lstStyle>
            <a:lvl1pPr algn="l">
              <a:defRPr sz="2844" b="1">
                <a:solidFill>
                  <a:schemeClr val="tx1">
                    <a:lumMod val="95000"/>
                    <a:lumOff val="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398813" y="871502"/>
            <a:ext cx="10404158"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dirty="0"/>
          </a:p>
        </p:txBody>
      </p:sp>
      <p:sp>
        <p:nvSpPr>
          <p:cNvPr id="4" name="Text Placeholder 3"/>
          <p:cNvSpPr>
            <a:spLocks noGrp="1"/>
          </p:cNvSpPr>
          <p:nvPr>
            <p:ph type="body" sz="half" idx="2"/>
          </p:nvPr>
        </p:nvSpPr>
        <p:spPr>
          <a:xfrm>
            <a:off x="3398813" y="7633547"/>
            <a:ext cx="10404158" cy="114469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1769793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3071714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1691" y="390598"/>
            <a:ext cx="3901559" cy="832216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67014" y="390598"/>
            <a:ext cx="1141567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1884860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tional Section Header">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
            <a:ext cx="17368153" cy="980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userDrawn="1">
            <p:ph type="body" idx="1"/>
          </p:nvPr>
        </p:nvSpPr>
        <p:spPr>
          <a:xfrm>
            <a:off x="1115039" y="5211243"/>
            <a:ext cx="4660196" cy="2133599"/>
          </a:xfrm>
        </p:spPr>
        <p:txBody>
          <a:bodyPr anchor="b">
            <a:noAutofit/>
          </a:bodyPr>
          <a:lstStyle>
            <a:lvl1pPr marL="0" indent="0" algn="l">
              <a:buNone/>
              <a:defRPr sz="4551" b="1">
                <a:solidFill>
                  <a:srgbClr val="CC0000"/>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7947622" y="9087090"/>
            <a:ext cx="9681646" cy="486287"/>
          </a:xfrm>
          <a:prstGeom prst="rect">
            <a:avLst/>
          </a:prstGeom>
        </p:spPr>
        <p:txBody>
          <a:bodyPr wrap="square">
            <a:spAutoFit/>
          </a:bodyPr>
          <a:lstStyle/>
          <a:p>
            <a:pPr defTabSz="650230" eaLnBrk="1" fontAlgn="auto" hangingPunct="1">
              <a:spcBef>
                <a:spcPts val="0"/>
              </a:spcBef>
              <a:spcAft>
                <a:spcPts val="0"/>
              </a:spcAft>
            </a:pPr>
            <a:r>
              <a:rPr lang="en-US" sz="2560" dirty="0">
                <a:solidFill>
                  <a:prstClr val="black"/>
                </a:solidFill>
                <a:latin typeface="Calibri"/>
                <a:ea typeface="+mn-ea"/>
                <a:cs typeface="+mn-cs"/>
              </a:rPr>
              <a:t>http://www.ptsdiagnostics.com/questportal.html</a:t>
            </a:r>
          </a:p>
        </p:txBody>
      </p:sp>
    </p:spTree>
    <p:extLst>
      <p:ext uri="{BB962C8B-B14F-4D97-AF65-F5344CB8AC3E}">
        <p14:creationId xmlns:p14="http://schemas.microsoft.com/office/powerpoint/2010/main" val="94384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ptional Title Slide">
    <p:spTree>
      <p:nvGrpSpPr>
        <p:cNvPr id="1" name=""/>
        <p:cNvGrpSpPr/>
        <p:nvPr/>
      </p:nvGrpSpPr>
      <p:grpSpPr>
        <a:xfrm>
          <a:off x="0" y="0"/>
          <a:ext cx="0" cy="0"/>
          <a:chOff x="0" y="0"/>
          <a:chExt cx="0" cy="0"/>
        </a:xfrm>
      </p:grpSpPr>
      <p:pic>
        <p:nvPicPr>
          <p:cNvPr id="1029" name="Picture 5" descr="C:\Users\Laura_wilkerson\AppData\Local\Microsoft\Windows\Temporary Internet Files\Content.Outlook\C0R9J3KY\Wideformat graphics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137"/>
            <a:ext cx="17340263" cy="9823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91083" y="2059095"/>
            <a:ext cx="11126669" cy="2090703"/>
          </a:xfrm>
        </p:spPr>
        <p:txBody>
          <a:bodyPr anchor="b" anchorCtr="0">
            <a:normAutofit/>
          </a:bodyPr>
          <a:lstStyle>
            <a:lvl1pPr algn="r">
              <a:defRPr sz="4551"/>
            </a:lvl1pPr>
          </a:lstStyle>
          <a:p>
            <a:r>
              <a:rPr lang="en-US" dirty="0" smtClean="0"/>
              <a:t>Click to edit Master title style</a:t>
            </a:r>
            <a:endParaRPr lang="en-US" dirty="0"/>
          </a:p>
        </p:txBody>
      </p:sp>
      <p:sp>
        <p:nvSpPr>
          <p:cNvPr id="3" name="Subtitle 2"/>
          <p:cNvSpPr>
            <a:spLocks noGrp="1" noChangeAspect="1"/>
          </p:cNvSpPr>
          <p:nvPr>
            <p:ph type="subTitle" idx="1"/>
          </p:nvPr>
        </p:nvSpPr>
        <p:spPr>
          <a:xfrm>
            <a:off x="7658617" y="4145281"/>
            <a:ext cx="8959136" cy="975360"/>
          </a:xfrm>
        </p:spPr>
        <p:txBody>
          <a:bodyPr>
            <a:noAutofit/>
          </a:bodyPr>
          <a:lstStyle>
            <a:lvl1pPr marL="0" indent="0" algn="r">
              <a:buNone/>
              <a:defRPr sz="3982">
                <a:solidFill>
                  <a:srgbClr val="FF9933"/>
                </a:solidFill>
                <a:latin typeface="Myriad Pro"/>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1878530" y="8976926"/>
            <a:ext cx="4046061" cy="519289"/>
          </a:xfrm>
        </p:spPr>
        <p:txBody>
          <a:bodyPr/>
          <a:lstStyle>
            <a:lvl1pPr algn="l">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3866"/>
            <a:ext cx="17388430" cy="68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Laura_wilkerson\AppData\Local\Temp\Temp2_PTSDiagnostics_artwork_09202014.zip\PTSDiagnostics_artwork\tagline\digital\stacked\PTS_logotag_3col_stacked_pos_RGB.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66452" y="7535559"/>
            <a:ext cx="3684806" cy="182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07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546" y="6899769"/>
            <a:ext cx="7018062" cy="975360"/>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51058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2494" y="2438400"/>
            <a:ext cx="15606237" cy="6436925"/>
          </a:xfrm>
        </p:spPr>
        <p:txBody>
          <a:bodyPr>
            <a:normAutofit/>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216747"/>
            <a:ext cx="15606237" cy="1625600"/>
          </a:xfrm>
        </p:spPr>
        <p:txBody>
          <a:bodyPr>
            <a:normAutofit/>
          </a:bodyPr>
          <a:lstStyle>
            <a:lvl1pPr>
              <a:defRPr sz="4551" b="1"/>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algn="l">
              <a:defRPr>
                <a:latin typeface="Myriad Pro"/>
                <a:cs typeface="Myriad Pro"/>
              </a:defRPr>
            </a:lvl1pPr>
          </a:lstStyle>
          <a:p>
            <a:r>
              <a:rPr lang="en-US" smtClean="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yriad Pro"/>
                <a:cs typeface="Myriad Pro"/>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22440130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normAutofit/>
          </a:bodyPr>
          <a:lstStyle>
            <a:lvl1pPr>
              <a:defRPr sz="4551"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67013" y="2449689"/>
            <a:ext cx="15606237" cy="6436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l">
              <a:defRPr>
                <a:latin typeface="Myriad Pro"/>
                <a:cs typeface="Myriad Pro"/>
              </a:defRPr>
            </a:lvl1pPr>
          </a:lstStyle>
          <a:p>
            <a:r>
              <a:rPr lang="en-US" smtClean="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yriad Pro"/>
                <a:cs typeface="Myriad Pro"/>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966" t="14815" r="5812" b="43704"/>
          <a:stretch/>
        </p:blipFill>
        <p:spPr bwMode="auto">
          <a:xfrm>
            <a:off x="11413331" y="1371600"/>
            <a:ext cx="4343400" cy="43493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189" t="57232" r="21367" b="8694"/>
          <a:stretch/>
        </p:blipFill>
        <p:spPr bwMode="auto">
          <a:xfrm>
            <a:off x="9765835" y="5682890"/>
            <a:ext cx="3294991" cy="34447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9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normAutofit/>
          </a:bodyPr>
          <a:lstStyle>
            <a:lvl1pPr>
              <a:defRPr sz="4551"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67013" y="2449689"/>
            <a:ext cx="15606237" cy="6436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l">
              <a:defRPr>
                <a:latin typeface="Myriad Pro"/>
                <a:cs typeface="Myriad Pro"/>
              </a:defRPr>
            </a:lvl1pPr>
          </a:lstStyle>
          <a:p>
            <a:r>
              <a:rPr lang="en-US" smtClean="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yriad Pro"/>
                <a:cs typeface="Myriad Pro"/>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189" t="57232" r="21367" b="8694"/>
          <a:stretch/>
        </p:blipFill>
        <p:spPr bwMode="auto">
          <a:xfrm>
            <a:off x="9765835" y="5682890"/>
            <a:ext cx="3294991" cy="34447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9"/>
          <p:cNvPicPr preferRelativeResize="0">
            <a:picLocks noChangeAspect="1"/>
          </p:cNvPicPr>
          <p:nvPr userDrawn="1"/>
        </p:nvPicPr>
        <p:blipFill rotWithShape="1">
          <a:blip r:embed="rId3"/>
          <a:srcRect l="61924" t="14052" r="6120" b="43113"/>
          <a:stretch/>
        </p:blipFill>
        <p:spPr>
          <a:xfrm>
            <a:off x="11404187" y="1371600"/>
            <a:ext cx="4352544" cy="4352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182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normAutofit/>
          </a:bodyPr>
          <a:lstStyle>
            <a:lvl1pPr>
              <a:defRPr sz="4551"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67013" y="2449689"/>
            <a:ext cx="15606237" cy="6436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l">
              <a:defRPr>
                <a:latin typeface="Myriad Pro"/>
                <a:cs typeface="Myriad Pro"/>
              </a:defRPr>
            </a:lvl1pPr>
          </a:lstStyle>
          <a:p>
            <a:r>
              <a:rPr lang="en-US" smtClean="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yriad Pro"/>
                <a:cs typeface="Myriad Pro"/>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189" t="57232" r="21367" b="8694"/>
          <a:stretch/>
        </p:blipFill>
        <p:spPr bwMode="auto">
          <a:xfrm>
            <a:off x="9765835" y="5682890"/>
            <a:ext cx="3294991" cy="34447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8"/>
          <p:cNvPicPr preferRelativeResize="0">
            <a:picLocks noChangeAspect="1"/>
          </p:cNvPicPr>
          <p:nvPr userDrawn="1"/>
        </p:nvPicPr>
        <p:blipFill rotWithShape="1">
          <a:blip r:embed="rId3"/>
          <a:srcRect l="62103" t="14060" r="5667" b="43757"/>
          <a:stretch/>
        </p:blipFill>
        <p:spPr>
          <a:xfrm>
            <a:off x="11404187" y="1353707"/>
            <a:ext cx="4352544" cy="4352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306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normAutofit/>
          </a:bodyPr>
          <a:lstStyle>
            <a:lvl1pPr>
              <a:defRPr sz="4551"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67013" y="2449689"/>
            <a:ext cx="15606237" cy="6436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l">
              <a:defRPr>
                <a:latin typeface="Myriad Pro"/>
                <a:cs typeface="Myriad Pro"/>
              </a:defRPr>
            </a:lvl1pPr>
          </a:lstStyle>
          <a:p>
            <a:r>
              <a:rPr lang="en-US" smtClean="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yriad Pro"/>
                <a:cs typeface="Myriad Pro"/>
              </a:defRPr>
            </a:lvl1pPr>
          </a:lstStyle>
          <a:p>
            <a:r>
              <a:rPr lang="en-US" dirty="0" smtClean="0">
                <a:solidFill>
                  <a:prstClr val="black">
                    <a:tint val="75000"/>
                  </a:prstClr>
                </a:solidFill>
              </a:rPr>
              <a:t>www.ptsdiagnostics.com</a:t>
            </a:r>
            <a:endParaRPr lang="en-US" dirty="0">
              <a:solidFill>
                <a:prstClr val="black">
                  <a:tint val="75000"/>
                </a:prstClr>
              </a:solidFill>
            </a:endParaRPr>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189" t="57232" r="21367" b="8694"/>
          <a:stretch/>
        </p:blipFill>
        <p:spPr bwMode="auto">
          <a:xfrm>
            <a:off x="9765835" y="5682890"/>
            <a:ext cx="3294991" cy="34447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a:stretch>
            <a:fillRect/>
          </a:stretch>
        </p:blipFill>
        <p:spPr>
          <a:xfrm>
            <a:off x="11245691" y="1198259"/>
            <a:ext cx="4663440" cy="4663440"/>
          </a:xfrm>
          <a:prstGeom prst="rect">
            <a:avLst/>
          </a:prstGeom>
        </p:spPr>
      </p:pic>
    </p:spTree>
    <p:extLst>
      <p:ext uri="{BB962C8B-B14F-4D97-AF65-F5344CB8AC3E}">
        <p14:creationId xmlns:p14="http://schemas.microsoft.com/office/powerpoint/2010/main" val="358846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9762" y="6267594"/>
            <a:ext cx="14739224" cy="1937173"/>
          </a:xfrm>
        </p:spPr>
        <p:txBody>
          <a:bodyPr anchor="t"/>
          <a:lstStyle>
            <a:lvl1pPr algn="l">
              <a:defRPr sz="5689" b="1" cap="all">
                <a:solidFill>
                  <a:schemeClr val="tx1">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69762" y="4133993"/>
            <a:ext cx="14739224" cy="2133599"/>
          </a:xfrm>
        </p:spPr>
        <p:txBody>
          <a:bodyPr anchor="b">
            <a:normAutofit/>
          </a:bodyPr>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25697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6747"/>
            <a:ext cx="15606237" cy="1625600"/>
          </a:xfrm>
        </p:spPr>
        <p:txBody>
          <a:bodyPr>
            <a:normAutofit/>
          </a:bodyPr>
          <a:lstStyle>
            <a:lvl1pPr>
              <a:defRPr sz="4551"/>
            </a:lvl1pPr>
          </a:lstStyle>
          <a:p>
            <a:r>
              <a:rPr lang="en-US" dirty="0" smtClean="0"/>
              <a:t>Click to edit Master title style</a:t>
            </a:r>
            <a:endParaRPr lang="en-US" dirty="0"/>
          </a:p>
        </p:txBody>
      </p:sp>
      <p:sp>
        <p:nvSpPr>
          <p:cNvPr id="3" name="Content Placeholder 2"/>
          <p:cNvSpPr>
            <a:spLocks noGrp="1"/>
          </p:cNvSpPr>
          <p:nvPr>
            <p:ph sz="half" idx="1"/>
          </p:nvPr>
        </p:nvSpPr>
        <p:spPr>
          <a:xfrm>
            <a:off x="867014" y="2275843"/>
            <a:ext cx="765861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814634" y="2275843"/>
            <a:ext cx="765861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www.ptsdiagnostics.com</a:t>
            </a:r>
            <a:endParaRPr lang="en-US" dirty="0">
              <a:solidFill>
                <a:prstClr val="black">
                  <a:tint val="75000"/>
                </a:prstClr>
              </a:solidFill>
            </a:endParaRPr>
          </a:p>
        </p:txBody>
      </p:sp>
    </p:spTree>
    <p:extLst>
      <p:ext uri="{BB962C8B-B14F-4D97-AF65-F5344CB8AC3E}">
        <p14:creationId xmlns:p14="http://schemas.microsoft.com/office/powerpoint/2010/main" val="22703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013" y="216747"/>
            <a:ext cx="15606237" cy="16256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213594" y="8994988"/>
            <a:ext cx="5491084" cy="519289"/>
          </a:xfrm>
          <a:prstGeom prst="rect">
            <a:avLst/>
          </a:prstGeom>
        </p:spPr>
        <p:txBody>
          <a:bodyPr vert="horz" lIns="91440" tIns="45720" rIns="91440" bIns="45720" rtlCol="0" anchor="ctr"/>
          <a:lstStyle>
            <a:lvl1pPr algn="ctr">
              <a:defRPr sz="1707" b="1">
                <a:solidFill>
                  <a:schemeClr val="tx1">
                    <a:tint val="75000"/>
                  </a:schemeClr>
                </a:solidFill>
              </a:defRPr>
            </a:lvl1pPr>
          </a:lstStyle>
          <a:p>
            <a:pPr defTabSz="650230" eaLnBrk="1" fontAlgn="auto" hangingPunct="1">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67014" y="8976926"/>
            <a:ext cx="4046061"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650230" eaLnBrk="1" fontAlgn="auto" hangingPunct="1">
              <a:spcBef>
                <a:spcPts val="0"/>
              </a:spcBef>
              <a:spcAft>
                <a:spcPts val="0"/>
              </a:spcAft>
            </a:pPr>
            <a:endParaRPr lang="en-US" dirty="0">
              <a:solidFill>
                <a:prstClr val="black">
                  <a:tint val="75000"/>
                </a:prstClr>
              </a:solidFill>
              <a:latin typeface="Calibri"/>
              <a:ea typeface="+mn-ea"/>
              <a:cs typeface="+mn-cs"/>
            </a:endParaRPr>
          </a:p>
        </p:txBody>
      </p:sp>
      <p:pic>
        <p:nvPicPr>
          <p:cNvPr id="1026" name="Picture 2" descr="C:\Users\Laura_wilkerson\AppData\Local\Temp\Temp1_PTSDiagnostics_artwork_09202014.zip\PTSDiagnostics_artwork\tagline\digital\stacked\PTS_logotag_3col_stacked_pos_RGB.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3149699" y="8193927"/>
            <a:ext cx="3684806" cy="13655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T_1.jpg"/>
          <p:cNvPicPr>
            <a:picLocks noChangeAspect="1"/>
          </p:cNvPicPr>
          <p:nvPr userDrawn="1"/>
        </p:nvPicPr>
        <p:blipFill rotWithShape="1">
          <a:blip r:embed="rId20">
            <a:extLst>
              <a:ext uri="{28A0092B-C50C-407E-A947-70E740481C1C}">
                <a14:useLocalDpi xmlns:a14="http://schemas.microsoft.com/office/drawing/2010/main" val="0"/>
              </a:ext>
            </a:extLst>
          </a:blip>
          <a:srcRect t="1" b="64566"/>
          <a:stretch/>
        </p:blipFill>
        <p:spPr>
          <a:xfrm>
            <a:off x="0" y="0"/>
            <a:ext cx="17340263" cy="3225664"/>
          </a:xfrm>
          <a:prstGeom prst="rect">
            <a:avLst/>
          </a:prstGeom>
        </p:spPr>
      </p:pic>
      <p:pic>
        <p:nvPicPr>
          <p:cNvPr id="2050"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2427190" y="8243900"/>
            <a:ext cx="4407317" cy="150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867013" y="2275843"/>
            <a:ext cx="15606237" cy="6436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3" descr="C:\Users\Laura_wilkerson\AppData\Local\Temp\Temp2_PTSDiagnostics_artwork_09202014.zip\PTSDiagnostics_artwork\logo\digital\stacked\PTS_logo_3col_stacked_pos_RGB.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3727708" y="8200245"/>
            <a:ext cx="3207957" cy="13004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44505" y="9267313"/>
            <a:ext cx="3502113" cy="486287"/>
          </a:xfrm>
          <a:prstGeom prst="rect">
            <a:avLst/>
          </a:prstGeom>
        </p:spPr>
        <p:txBody>
          <a:bodyPr wrap="none">
            <a:spAutoFit/>
          </a:bodyPr>
          <a:lstStyle/>
          <a:p>
            <a:pPr defTabSz="650230" eaLnBrk="1" fontAlgn="auto" hangingPunct="1">
              <a:spcBef>
                <a:spcPts val="0"/>
              </a:spcBef>
              <a:spcAft>
                <a:spcPts val="0"/>
              </a:spcAft>
            </a:pPr>
            <a:r>
              <a:rPr lang="en-US" sz="2560" dirty="0">
                <a:solidFill>
                  <a:prstClr val="black">
                    <a:tint val="75000"/>
                  </a:prstClr>
                </a:solidFill>
                <a:latin typeface="Calibri"/>
                <a:ea typeface="+mn-ea"/>
                <a:cs typeface="+mn-cs"/>
              </a:rPr>
              <a:t>www.ptsdiagnostics.com</a:t>
            </a:r>
          </a:p>
        </p:txBody>
      </p:sp>
    </p:spTree>
    <p:extLst>
      <p:ext uri="{BB962C8B-B14F-4D97-AF65-F5344CB8AC3E}">
        <p14:creationId xmlns:p14="http://schemas.microsoft.com/office/powerpoint/2010/main" val="74307443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820" r:id="rId4"/>
    <p:sldLayoutId id="2147483821" r:id="rId5"/>
    <p:sldLayoutId id="2147483822" r:id="rId6"/>
    <p:sldLayoutId id="2147483824"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iming>
    <p:tnLst>
      <p:par>
        <p:cTn id="1" dur="indefinite" restart="never" nodeType="tmRoot"/>
      </p:par>
    </p:tnLst>
  </p:timing>
  <p:txStyles>
    <p:titleStyle>
      <a:lvl1pPr algn="l" defTabSz="650230" rtl="0" eaLnBrk="1" latinLnBrk="0" hangingPunct="1">
        <a:spcBef>
          <a:spcPct val="0"/>
        </a:spcBef>
        <a:buNone/>
        <a:defRPr sz="4267" b="1" kern="1200">
          <a:solidFill>
            <a:schemeClr val="bg1"/>
          </a:solidFill>
          <a:latin typeface="Myriad Pro"/>
          <a:ea typeface="+mj-ea"/>
          <a:cs typeface="Myriad Pro"/>
        </a:defRPr>
      </a:lvl1pPr>
    </p:titleStyle>
    <p:bodyStyle>
      <a:lvl1pPr marL="487672" indent="-487672" algn="l" defTabSz="650230" rtl="0" eaLnBrk="1" latinLnBrk="0" hangingPunct="1">
        <a:spcBef>
          <a:spcPct val="20000"/>
        </a:spcBef>
        <a:buFont typeface="Arial"/>
        <a:buChar char="•"/>
        <a:defRPr sz="3982" kern="1200">
          <a:solidFill>
            <a:schemeClr val="tx1"/>
          </a:solidFill>
          <a:latin typeface="Myriad Pro"/>
          <a:ea typeface="+mn-ea"/>
          <a:cs typeface="Myriad Pro"/>
        </a:defRPr>
      </a:lvl1pPr>
      <a:lvl2pPr marL="1056623" indent="-406394" algn="l" defTabSz="650230" rtl="0" eaLnBrk="1" latinLnBrk="0" hangingPunct="1">
        <a:spcBef>
          <a:spcPct val="20000"/>
        </a:spcBef>
        <a:buFont typeface="Arial"/>
        <a:buChar char="–"/>
        <a:defRPr sz="3556" kern="1200">
          <a:solidFill>
            <a:schemeClr val="tx1"/>
          </a:solidFill>
          <a:latin typeface="Myriad Pro"/>
          <a:ea typeface="+mn-ea"/>
          <a:cs typeface="Myriad Pro"/>
        </a:defRPr>
      </a:lvl2pPr>
      <a:lvl3pPr marL="1625575" indent="-325115" algn="l" defTabSz="650230" rtl="0" eaLnBrk="1" latinLnBrk="0" hangingPunct="1">
        <a:spcBef>
          <a:spcPct val="20000"/>
        </a:spcBef>
        <a:buFont typeface="Arial"/>
        <a:buChar char="•"/>
        <a:defRPr sz="3129" kern="1200">
          <a:solidFill>
            <a:schemeClr val="tx1"/>
          </a:solidFill>
          <a:latin typeface="Myriad\"/>
          <a:ea typeface="+mn-ea"/>
          <a:cs typeface="Myriad Pro"/>
        </a:defRPr>
      </a:lvl3pPr>
      <a:lvl4pPr marL="2275804" indent="-325115" algn="l" defTabSz="650230" rtl="0" eaLnBrk="1" latinLnBrk="0" hangingPunct="1">
        <a:spcBef>
          <a:spcPct val="20000"/>
        </a:spcBef>
        <a:buFont typeface="Arial"/>
        <a:buChar char="–"/>
        <a:defRPr sz="2560" kern="1200">
          <a:solidFill>
            <a:schemeClr val="tx1"/>
          </a:solidFill>
          <a:latin typeface="Myriad\"/>
          <a:ea typeface="+mn-ea"/>
          <a:cs typeface="Myriad Pro"/>
        </a:defRPr>
      </a:lvl4pPr>
      <a:lvl5pPr marL="2926034" indent="-325115" algn="l" defTabSz="650230" rtl="0" eaLnBrk="1" latinLnBrk="0" hangingPunct="1">
        <a:spcBef>
          <a:spcPct val="20000"/>
        </a:spcBef>
        <a:buFont typeface="Arial"/>
        <a:buChar char="»"/>
        <a:defRPr sz="2276" kern="1200">
          <a:solidFill>
            <a:schemeClr val="tx1"/>
          </a:solidFill>
          <a:latin typeface="Myriad\"/>
          <a:ea typeface="+mn-ea"/>
          <a:cs typeface="Myriad Pro"/>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descr="PTS_Diagnostics_logo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0331" y="457200"/>
            <a:ext cx="2209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50531" y="2059095"/>
            <a:ext cx="12367221" cy="2090703"/>
          </a:xfrm>
        </p:spPr>
        <p:txBody>
          <a:bodyPr>
            <a:normAutofit/>
          </a:bodyPr>
          <a:lstStyle/>
          <a:p>
            <a:pPr>
              <a:defRPr/>
            </a:pPr>
            <a:r>
              <a:rPr lang="en-US" sz="4800" dirty="0" smtClean="0">
                <a:latin typeface="Arial" panose="020B0604020202020204" pitchFamily="34" charset="0"/>
                <a:cs typeface="Arial" panose="020B0604020202020204" pitchFamily="34" charset="0"/>
              </a:rPr>
              <a:t>Home Use Fingerstick Technique Training</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128710" y="2585821"/>
            <a:ext cx="5476875" cy="4467225"/>
          </a:xfrm>
          <a:prstGeom prst="rect">
            <a:avLst/>
          </a:prstGeom>
        </p:spPr>
      </p:pic>
      <p:sp>
        <p:nvSpPr>
          <p:cNvPr id="4" name="Title 3"/>
          <p:cNvSpPr>
            <a:spLocks noGrp="1"/>
          </p:cNvSpPr>
          <p:nvPr>
            <p:ph type="title"/>
          </p:nvPr>
        </p:nvSpPr>
        <p:spPr/>
        <p:txBody>
          <a:bodyPr/>
          <a:lstStyle/>
          <a:p>
            <a:r>
              <a:rPr lang="en-US" dirty="0" smtClean="0"/>
              <a:t>Home Use Fingerstick Technique Training</a:t>
            </a:r>
            <a:br>
              <a:rPr lang="en-US" dirty="0" smtClean="0"/>
            </a:br>
            <a:r>
              <a:rPr lang="en-US" i="1" dirty="0" smtClean="0"/>
              <a:t>Finding the Site</a:t>
            </a:r>
            <a:endParaRPr lang="en-US" i="1" dirty="0"/>
          </a:p>
        </p:txBody>
      </p:sp>
      <p:pic>
        <p:nvPicPr>
          <p:cNvPr id="15" name="708303ce-1c43-4210-b7b8-333cc46ce07f" descr="0FD5972F-C83F-4F29-B21E-EA7CDE0D301D"/>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t="1099"/>
          <a:stretch/>
        </p:blipFill>
        <p:spPr bwMode="auto">
          <a:xfrm>
            <a:off x="1431131" y="990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10801599" y="2736206"/>
            <a:ext cx="519466" cy="692794"/>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0662061" y="4254998"/>
            <a:ext cx="522670" cy="469402"/>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6390" y="2164839"/>
            <a:ext cx="765209" cy="523220"/>
          </a:xfrm>
          <a:prstGeom prst="rect">
            <a:avLst/>
          </a:prstGeom>
          <a:noFill/>
        </p:spPr>
        <p:txBody>
          <a:bodyPr wrap="none" rtlCol="0">
            <a:spAutoFit/>
          </a:bodyPr>
          <a:lstStyle/>
          <a:p>
            <a:r>
              <a:rPr lang="en-US" sz="2800" dirty="0" smtClean="0"/>
              <a:t>Top</a:t>
            </a:r>
            <a:endParaRPr lang="en-US" sz="2800" dirty="0"/>
          </a:p>
        </p:txBody>
      </p:sp>
      <p:sp>
        <p:nvSpPr>
          <p:cNvPr id="24" name="TextBox 23"/>
          <p:cNvSpPr txBox="1"/>
          <p:nvPr/>
        </p:nvSpPr>
        <p:spPr>
          <a:xfrm>
            <a:off x="9432131" y="4664424"/>
            <a:ext cx="1322798" cy="523220"/>
          </a:xfrm>
          <a:prstGeom prst="rect">
            <a:avLst/>
          </a:prstGeom>
          <a:noFill/>
        </p:spPr>
        <p:txBody>
          <a:bodyPr wrap="none" rtlCol="0">
            <a:spAutoFit/>
          </a:bodyPr>
          <a:lstStyle/>
          <a:p>
            <a:r>
              <a:rPr lang="en-US" sz="2800" dirty="0" smtClean="0"/>
              <a:t>Bottom</a:t>
            </a:r>
            <a:endParaRPr lang="en-US" sz="2800" dirty="0"/>
          </a:p>
        </p:txBody>
      </p:sp>
      <p:sp>
        <p:nvSpPr>
          <p:cNvPr id="9" name="Rectangle 8"/>
          <p:cNvSpPr/>
          <p:nvPr/>
        </p:nvSpPr>
        <p:spPr>
          <a:xfrm>
            <a:off x="1945222" y="6934200"/>
            <a:ext cx="5734309" cy="1569660"/>
          </a:xfrm>
          <a:prstGeom prst="rect">
            <a:avLst/>
          </a:prstGeom>
        </p:spPr>
        <p:txBody>
          <a:bodyPr wrap="square">
            <a:spAutoFit/>
          </a:bodyPr>
          <a:lstStyle/>
          <a:p>
            <a:pPr marL="0" indent="0" algn="ctr">
              <a:buNone/>
            </a:pPr>
            <a:r>
              <a:rPr lang="en-US" sz="3200" dirty="0" smtClean="0"/>
              <a:t>The middle or ring finger of the non-dominant hand for </a:t>
            </a:r>
            <a:r>
              <a:rPr lang="en-US" sz="3200" dirty="0" err="1" smtClean="0"/>
              <a:t>fingersticking</a:t>
            </a:r>
            <a:r>
              <a:rPr lang="en-US" sz="3200" dirty="0" smtClean="0"/>
              <a:t> is a good site</a:t>
            </a:r>
            <a:endParaRPr lang="en-US" sz="3200" dirty="0"/>
          </a:p>
        </p:txBody>
      </p:sp>
      <p:sp>
        <p:nvSpPr>
          <p:cNvPr id="11" name="Rectangle 10"/>
          <p:cNvSpPr/>
          <p:nvPr/>
        </p:nvSpPr>
        <p:spPr>
          <a:xfrm>
            <a:off x="11013023" y="6934200"/>
            <a:ext cx="4589178" cy="1077218"/>
          </a:xfrm>
          <a:prstGeom prst="rect">
            <a:avLst/>
          </a:prstGeom>
        </p:spPr>
        <p:txBody>
          <a:bodyPr wrap="square">
            <a:spAutoFit/>
          </a:bodyPr>
          <a:lstStyle/>
          <a:p>
            <a:pPr marL="0" indent="0" algn="ctr">
              <a:buNone/>
            </a:pPr>
            <a:r>
              <a:rPr lang="en-US" sz="3200" dirty="0" smtClean="0"/>
              <a:t>Select the site to allow for convenient collection</a:t>
            </a:r>
            <a:endParaRPr lang="en-US" sz="3200" dirty="0"/>
          </a:p>
        </p:txBody>
      </p:sp>
    </p:spTree>
    <p:extLst>
      <p:ext uri="{BB962C8B-B14F-4D97-AF65-F5344CB8AC3E}">
        <p14:creationId xmlns:p14="http://schemas.microsoft.com/office/powerpoint/2010/main" val="47297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50" dirty="0" smtClean="0"/>
              <a:t>Home Use Fingerstick </a:t>
            </a:r>
            <a:r>
              <a:rPr lang="en-US" sz="4550" dirty="0"/>
              <a:t>Technique Training</a:t>
            </a:r>
            <a:br>
              <a:rPr lang="en-US" sz="4550" dirty="0"/>
            </a:br>
            <a:r>
              <a:rPr lang="en-US" sz="4550" i="1" dirty="0" smtClean="0"/>
              <a:t>Prepping and </a:t>
            </a:r>
            <a:r>
              <a:rPr lang="en-US" sz="4550" i="1" dirty="0" smtClean="0"/>
              <a:t>Sticking</a:t>
            </a:r>
            <a:endParaRPr lang="en-US" sz="4550" i="1" dirty="0"/>
          </a:p>
        </p:txBody>
      </p:sp>
      <p:sp>
        <p:nvSpPr>
          <p:cNvPr id="5" name="Rectangle 4"/>
          <p:cNvSpPr/>
          <p:nvPr/>
        </p:nvSpPr>
        <p:spPr>
          <a:xfrm>
            <a:off x="1945222" y="6781800"/>
            <a:ext cx="5754989" cy="1569660"/>
          </a:xfrm>
          <a:prstGeom prst="rect">
            <a:avLst/>
          </a:prstGeom>
        </p:spPr>
        <p:txBody>
          <a:bodyPr wrap="square">
            <a:spAutoFit/>
          </a:bodyPr>
          <a:lstStyle/>
          <a:p>
            <a:pPr marL="0" indent="0" algn="ctr">
              <a:buNone/>
            </a:pPr>
            <a:r>
              <a:rPr lang="en-US" sz="3200" dirty="0" smtClean="0"/>
              <a:t>With your hand and arm </a:t>
            </a:r>
            <a:r>
              <a:rPr lang="en-US" sz="3200" dirty="0" smtClean="0"/>
              <a:t>horizontal, </a:t>
            </a:r>
            <a:r>
              <a:rPr lang="en-US" sz="3200" dirty="0" smtClean="0"/>
              <a:t>clean the fingerstick site with an alcohol wipe</a:t>
            </a:r>
            <a:endParaRPr lang="en-US" sz="3200" dirty="0"/>
          </a:p>
        </p:txBody>
      </p:sp>
      <p:sp>
        <p:nvSpPr>
          <p:cNvPr id="6" name="Rectangle 5"/>
          <p:cNvSpPr/>
          <p:nvPr/>
        </p:nvSpPr>
        <p:spPr>
          <a:xfrm>
            <a:off x="9603839" y="6781800"/>
            <a:ext cx="5734309" cy="1569660"/>
          </a:xfrm>
          <a:prstGeom prst="rect">
            <a:avLst/>
          </a:prstGeom>
        </p:spPr>
        <p:txBody>
          <a:bodyPr wrap="square">
            <a:spAutoFit/>
          </a:bodyPr>
          <a:lstStyle/>
          <a:p>
            <a:pPr marL="0" indent="0" algn="ctr">
              <a:buNone/>
            </a:pPr>
            <a:r>
              <a:rPr lang="en-US" sz="3200" dirty="0" smtClean="0"/>
              <a:t>Place </a:t>
            </a:r>
            <a:r>
              <a:rPr lang="en-US" sz="3200" smtClean="0"/>
              <a:t>the end of </a:t>
            </a:r>
            <a:r>
              <a:rPr lang="en-US" sz="3200" dirty="0" smtClean="0"/>
              <a:t>the lancet against the fingerstick site and push firmly to stick finger</a:t>
            </a:r>
            <a:endParaRPr lang="en-US" sz="3200" dirty="0"/>
          </a:p>
        </p:txBody>
      </p:sp>
      <p:pic>
        <p:nvPicPr>
          <p:cNvPr id="11" name="Content Placeholder 10"/>
          <p:cNvPicPr>
            <a:picLocks noGrp="1" noChangeAspect="1"/>
          </p:cNvPicPr>
          <p:nvPr>
            <p:ph sz="half" idx="1"/>
          </p:nvPr>
        </p:nvPicPr>
        <p:blipFill>
          <a:blip r:embed="rId3"/>
          <a:stretch>
            <a:fillRect/>
          </a:stretch>
        </p:blipFill>
        <p:spPr>
          <a:xfrm>
            <a:off x="2860940" y="2932176"/>
            <a:ext cx="3791296" cy="3849624"/>
          </a:xfrm>
          <a:prstGeom prst="rect">
            <a:avLst/>
          </a:prstGeom>
        </p:spPr>
      </p:pic>
      <p:pic>
        <p:nvPicPr>
          <p:cNvPr id="14" name="Content Placeholder 13"/>
          <p:cNvPicPr>
            <a:picLocks noGrp="1" noChangeAspect="1"/>
          </p:cNvPicPr>
          <p:nvPr>
            <p:ph sz="half" idx="2"/>
          </p:nvPr>
        </p:nvPicPr>
        <p:blipFill>
          <a:blip r:embed="rId4"/>
          <a:stretch>
            <a:fillRect/>
          </a:stretch>
        </p:blipFill>
        <p:spPr>
          <a:xfrm>
            <a:off x="10595176" y="2932176"/>
            <a:ext cx="3751634" cy="3849624"/>
          </a:xfrm>
          <a:prstGeom prst="rect">
            <a:avLst/>
          </a:prstGeom>
        </p:spPr>
      </p:pic>
    </p:spTree>
    <p:extLst>
      <p:ext uri="{BB962C8B-B14F-4D97-AF65-F5344CB8AC3E}">
        <p14:creationId xmlns:p14="http://schemas.microsoft.com/office/powerpoint/2010/main" val="380818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 Use Fingerstick </a:t>
            </a:r>
            <a:r>
              <a:rPr lang="en-US" dirty="0"/>
              <a:t>Technique Training</a:t>
            </a:r>
            <a:br>
              <a:rPr lang="en-US" dirty="0"/>
            </a:br>
            <a:r>
              <a:rPr lang="en-US" i="1" dirty="0" smtClean="0"/>
              <a:t>Collecting Blood</a:t>
            </a:r>
            <a:endParaRPr lang="en-US" i="1" dirty="0"/>
          </a:p>
        </p:txBody>
      </p:sp>
      <p:sp>
        <p:nvSpPr>
          <p:cNvPr id="7" name="Rectangle 6"/>
          <p:cNvSpPr/>
          <p:nvPr/>
        </p:nvSpPr>
        <p:spPr>
          <a:xfrm>
            <a:off x="3088222" y="7228582"/>
            <a:ext cx="11220709" cy="1077218"/>
          </a:xfrm>
          <a:prstGeom prst="rect">
            <a:avLst/>
          </a:prstGeom>
        </p:spPr>
        <p:txBody>
          <a:bodyPr wrap="square">
            <a:spAutoFit/>
          </a:bodyPr>
          <a:lstStyle/>
          <a:p>
            <a:pPr marL="0" indent="0" algn="ctr">
              <a:buNone/>
            </a:pPr>
            <a:r>
              <a:rPr lang="en-US" sz="3200" dirty="0" smtClean="0"/>
              <a:t>Gently apply pressure on your finger to collect the necessary volume of blood using the provided collection system</a:t>
            </a:r>
            <a:endParaRPr lang="en-US" sz="3200" dirty="0"/>
          </a:p>
        </p:txBody>
      </p:sp>
      <p:sp>
        <p:nvSpPr>
          <p:cNvPr id="8" name="Content Placeholder 2"/>
          <p:cNvSpPr txBox="1">
            <a:spLocks/>
          </p:cNvSpPr>
          <p:nvPr/>
        </p:nvSpPr>
        <p:spPr>
          <a:xfrm>
            <a:off x="6917532" y="2438400"/>
            <a:ext cx="3810000" cy="6436925"/>
          </a:xfrm>
          <a:prstGeom prst="rect">
            <a:avLst/>
          </a:prstGeom>
        </p:spPr>
        <p:txBody>
          <a:bodyPr vert="horz" lIns="91440" tIns="45720" rIns="91440" bIns="45720" rtlCol="0">
            <a:normAutofit/>
          </a:bodyPr>
          <a:lstStyle>
            <a:lvl1pPr marL="487672" indent="-487672" algn="l" defTabSz="650230" rtl="0" eaLnBrk="1" latinLnBrk="0" hangingPunct="1">
              <a:spcBef>
                <a:spcPct val="20000"/>
              </a:spcBef>
              <a:buFont typeface="Arial"/>
              <a:buChar char="•"/>
              <a:defRPr sz="3982" kern="1200">
                <a:solidFill>
                  <a:schemeClr val="tx1"/>
                </a:solidFill>
                <a:latin typeface="Myriad Pro"/>
                <a:ea typeface="+mn-ea"/>
                <a:cs typeface="Myriad Pro"/>
              </a:defRPr>
            </a:lvl1pPr>
            <a:lvl2pPr marL="1056623" indent="-406394" algn="l" defTabSz="650230" rtl="0" eaLnBrk="1" latinLnBrk="0" hangingPunct="1">
              <a:spcBef>
                <a:spcPct val="20000"/>
              </a:spcBef>
              <a:buFont typeface="Arial"/>
              <a:buChar char="–"/>
              <a:defRPr sz="3413" kern="1200">
                <a:solidFill>
                  <a:schemeClr val="tx1"/>
                </a:solidFill>
                <a:latin typeface="Myriad Pro"/>
                <a:ea typeface="+mn-ea"/>
                <a:cs typeface="Myriad Pro"/>
              </a:defRPr>
            </a:lvl2pPr>
            <a:lvl3pPr marL="1625575" indent="-325115" algn="l" defTabSz="650230" rtl="0" eaLnBrk="1" latinLnBrk="0" hangingPunct="1">
              <a:spcBef>
                <a:spcPct val="20000"/>
              </a:spcBef>
              <a:buFont typeface="Arial"/>
              <a:buChar char="•"/>
              <a:defRPr sz="2844" kern="1200">
                <a:solidFill>
                  <a:schemeClr val="tx1"/>
                </a:solidFill>
                <a:latin typeface="Myriad\"/>
                <a:ea typeface="+mn-ea"/>
                <a:cs typeface="Myriad Pro"/>
              </a:defRPr>
            </a:lvl3pPr>
            <a:lvl4pPr marL="2275804" indent="-325115" algn="l" defTabSz="650230" rtl="0" eaLnBrk="1" latinLnBrk="0" hangingPunct="1">
              <a:spcBef>
                <a:spcPct val="20000"/>
              </a:spcBef>
              <a:buFont typeface="Arial"/>
              <a:buChar char="–"/>
              <a:defRPr sz="2560" kern="1200">
                <a:solidFill>
                  <a:schemeClr val="tx1"/>
                </a:solidFill>
                <a:latin typeface="Myriad\"/>
                <a:ea typeface="+mn-ea"/>
                <a:cs typeface="Myriad Pro"/>
              </a:defRPr>
            </a:lvl4pPr>
            <a:lvl5pPr marL="2926034" indent="-325115" algn="l" defTabSz="650230" rtl="0" eaLnBrk="1" latinLnBrk="0" hangingPunct="1">
              <a:spcBef>
                <a:spcPct val="20000"/>
              </a:spcBef>
              <a:buFont typeface="Arial"/>
              <a:buChar char="»"/>
              <a:defRPr sz="2560" kern="1200">
                <a:solidFill>
                  <a:schemeClr val="tx1"/>
                </a:solidFill>
                <a:latin typeface="Myriad\"/>
                <a:ea typeface="+mn-ea"/>
                <a:cs typeface="Myriad Pro"/>
              </a:defRPr>
            </a:lvl5pPr>
            <a:lvl6pPr marL="3576264" indent="-325115" algn="l" defTabSz="650230" rtl="0" eaLnBrk="1" latinLnBrk="0" hangingPunct="1">
              <a:spcBef>
                <a:spcPct val="20000"/>
              </a:spcBef>
              <a:buFont typeface="Arial"/>
              <a:buChar char="•"/>
              <a:defRPr sz="256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56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56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560" kern="1200">
                <a:solidFill>
                  <a:schemeClr val="tx1"/>
                </a:solidFill>
                <a:latin typeface="+mn-lt"/>
                <a:ea typeface="+mn-ea"/>
                <a:cs typeface="+mn-cs"/>
              </a:defRPr>
            </a:lvl9pPr>
          </a:lstStyle>
          <a:p>
            <a:pPr marL="0" indent="0" fontAlgn="auto">
              <a:spcAft>
                <a:spcPts val="0"/>
              </a:spcAft>
              <a:buNone/>
            </a:pPr>
            <a:endParaRPr lang="en-US" dirty="0"/>
          </a:p>
        </p:txBody>
      </p:sp>
      <p:pic>
        <p:nvPicPr>
          <p:cNvPr id="2" name="Picture 1"/>
          <p:cNvPicPr>
            <a:picLocks noChangeAspect="1"/>
          </p:cNvPicPr>
          <p:nvPr/>
        </p:nvPicPr>
        <p:blipFill>
          <a:blip r:embed="rId3"/>
          <a:stretch>
            <a:fillRect/>
          </a:stretch>
        </p:blipFill>
        <p:spPr>
          <a:xfrm>
            <a:off x="6783074" y="3200400"/>
            <a:ext cx="3697915" cy="3849624"/>
          </a:xfrm>
          <a:prstGeom prst="rect">
            <a:avLst/>
          </a:prstGeom>
        </p:spPr>
      </p:pic>
      <p:pic>
        <p:nvPicPr>
          <p:cNvPr id="6" name="Picture 5"/>
          <p:cNvPicPr>
            <a:picLocks noChangeAspect="1"/>
          </p:cNvPicPr>
          <p:nvPr/>
        </p:nvPicPr>
        <p:blipFill>
          <a:blip r:embed="rId4"/>
          <a:stretch>
            <a:fillRect/>
          </a:stretch>
        </p:blipFill>
        <p:spPr>
          <a:xfrm>
            <a:off x="11946731" y="3200400"/>
            <a:ext cx="3830181" cy="3849624"/>
          </a:xfrm>
          <a:prstGeom prst="rect">
            <a:avLst/>
          </a:prstGeom>
        </p:spPr>
      </p:pic>
      <p:pic>
        <p:nvPicPr>
          <p:cNvPr id="11" name="Picture 10"/>
          <p:cNvPicPr>
            <a:picLocks noChangeAspect="1"/>
          </p:cNvPicPr>
          <p:nvPr/>
        </p:nvPicPr>
        <p:blipFill>
          <a:blip r:embed="rId5"/>
          <a:stretch>
            <a:fillRect/>
          </a:stretch>
        </p:blipFill>
        <p:spPr>
          <a:xfrm>
            <a:off x="1507332" y="3200400"/>
            <a:ext cx="3810000" cy="3848877"/>
          </a:xfrm>
          <a:prstGeom prst="rect">
            <a:avLst/>
          </a:prstGeom>
        </p:spPr>
      </p:pic>
    </p:spTree>
    <p:extLst>
      <p:ext uri="{BB962C8B-B14F-4D97-AF65-F5344CB8AC3E}">
        <p14:creationId xmlns:p14="http://schemas.microsoft.com/office/powerpoint/2010/main" val="137356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64" y="279400"/>
            <a:ext cx="15605760" cy="1625600"/>
          </a:xfrm>
        </p:spPr>
        <p:txBody>
          <a:bodyPr>
            <a:normAutofit/>
          </a:bodyPr>
          <a:lstStyle/>
          <a:p>
            <a:r>
              <a:rPr lang="en-US" dirty="0" smtClean="0"/>
              <a:t>Customer Service</a:t>
            </a:r>
            <a:br>
              <a:rPr lang="en-US" dirty="0" smtClean="0"/>
            </a:br>
            <a:r>
              <a:rPr lang="en-US" sz="2655" dirty="0"/>
              <a:t>Thank you!</a:t>
            </a:r>
          </a:p>
        </p:txBody>
      </p:sp>
      <p:sp>
        <p:nvSpPr>
          <p:cNvPr id="5" name="Slide Number Placeholder 4"/>
          <p:cNvSpPr>
            <a:spLocks noGrp="1"/>
          </p:cNvSpPr>
          <p:nvPr>
            <p:ph type="sldNum" sz="quarter" idx="12"/>
          </p:nvPr>
        </p:nvSpPr>
        <p:spPr>
          <a:xfrm>
            <a:off x="-28635" y="9312387"/>
            <a:ext cx="17339733" cy="447040"/>
          </a:xfrm>
        </p:spPr>
        <p:txBody>
          <a:bodyPr/>
          <a:lstStyle/>
          <a:p>
            <a:fld id="{3FEF52CA-9C32-EF44-BA14-8F92C5E42A61}" type="slidenum">
              <a:rPr lang="en-US" smtClean="0"/>
              <a:pPr/>
              <a:t>5</a:t>
            </a:fld>
            <a:endParaRPr lang="en-US" dirty="0"/>
          </a:p>
        </p:txBody>
      </p:sp>
      <p:sp>
        <p:nvSpPr>
          <p:cNvPr id="3" name="Rectangle 2"/>
          <p:cNvSpPr/>
          <p:nvPr/>
        </p:nvSpPr>
        <p:spPr>
          <a:xfrm>
            <a:off x="264" y="8797234"/>
            <a:ext cx="13394267" cy="1784976"/>
          </a:xfrm>
          <a:prstGeom prst="rect">
            <a:avLst/>
          </a:prstGeom>
        </p:spPr>
        <p:txBody>
          <a:bodyPr wrap="square">
            <a:spAutoFit/>
          </a:bodyPr>
          <a:lstStyle/>
          <a:p>
            <a:r>
              <a:rPr lang="en-US" sz="1517" dirty="0" smtClean="0">
                <a:latin typeface="Myriad Pro"/>
              </a:rPr>
              <a:t>PTS </a:t>
            </a:r>
            <a:r>
              <a:rPr lang="en-US" sz="1517" dirty="0" smtClean="0">
                <a:latin typeface="Myriad Pro"/>
              </a:rPr>
              <a:t>Pod, A1CNow, </a:t>
            </a:r>
            <a:r>
              <a:rPr lang="en-US" sz="1517" dirty="0" smtClean="0">
                <a:latin typeface="Myriad Pro"/>
              </a:rPr>
              <a:t>CardioChek, PTS Panels and PTS </a:t>
            </a:r>
            <a:r>
              <a:rPr lang="en-US" sz="1517" dirty="0" smtClean="0">
                <a:latin typeface="Myriad Pro"/>
              </a:rPr>
              <a:t>Diagnostics </a:t>
            </a:r>
            <a:r>
              <a:rPr lang="en-US" sz="1517" dirty="0" smtClean="0">
                <a:latin typeface="Myriad Pro"/>
              </a:rPr>
              <a:t>are </a:t>
            </a:r>
            <a:r>
              <a:rPr lang="en-US" sz="1517" dirty="0" smtClean="0">
                <a:latin typeface="Myriad Pro"/>
              </a:rPr>
              <a:t>trademarks </a:t>
            </a:r>
            <a:r>
              <a:rPr lang="en-US" sz="1517" dirty="0">
                <a:latin typeface="Myriad Pro"/>
              </a:rPr>
              <a:t>of Polymer Technology Systems, Inc. © </a:t>
            </a:r>
            <a:r>
              <a:rPr lang="en-US" sz="1517" dirty="0" smtClean="0">
                <a:latin typeface="Myriad Pro"/>
              </a:rPr>
              <a:t>2016 </a:t>
            </a:r>
            <a:r>
              <a:rPr lang="en-US" sz="1517" dirty="0">
                <a:latin typeface="Myriad Pro"/>
              </a:rPr>
              <a:t>Polymer Technology System, </a:t>
            </a:r>
            <a:r>
              <a:rPr lang="en-US" sz="1517" dirty="0" smtClean="0">
                <a:latin typeface="Myriad Pro"/>
              </a:rPr>
              <a:t>Inc. </a:t>
            </a:r>
            <a:r>
              <a:rPr lang="en-US" sz="1517" dirty="0" smtClean="0">
                <a:latin typeface="Myriad Pro"/>
              </a:rPr>
              <a:t>LIT001777 r0 03/16</a:t>
            </a:r>
            <a:endParaRPr lang="en-US" sz="2655" b="1" dirty="0">
              <a:latin typeface="Myriad Pro"/>
            </a:endParaRPr>
          </a:p>
          <a:p>
            <a:endParaRPr lang="en-US" sz="2655" b="1" dirty="0">
              <a:latin typeface="Myriad Pro"/>
            </a:endParaRPr>
          </a:p>
          <a:p>
            <a:endParaRPr lang="en-US" sz="2655" b="1" dirty="0">
              <a:latin typeface="Myriad Pro"/>
            </a:endParaRPr>
          </a:p>
          <a:p>
            <a:endParaRPr lang="en-US" sz="2655" b="1" dirty="0">
              <a:latin typeface="Myriad Pro"/>
            </a:endParaRPr>
          </a:p>
        </p:txBody>
      </p:sp>
      <p:pic>
        <p:nvPicPr>
          <p:cNvPr id="1026" name="Picture 2" descr="http://www.predictiveleadershipsolutions.com/0726cj/files/customer_service_representative_-_squ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838" y="2700302"/>
            <a:ext cx="5310293" cy="5003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47059" y="2901108"/>
            <a:ext cx="10761472" cy="5544979"/>
          </a:xfrm>
          <a:prstGeom prst="rect">
            <a:avLst/>
          </a:prstGeom>
        </p:spPr>
        <p:txBody>
          <a:bodyPr wrap="square">
            <a:spAutoFit/>
          </a:bodyPr>
          <a:lstStyle/>
          <a:p>
            <a:r>
              <a:rPr lang="en-US" sz="4551" b="1" dirty="0">
                <a:latin typeface="Myriad Pro"/>
              </a:rPr>
              <a:t>PTS Diagnostics Customer Service</a:t>
            </a:r>
          </a:p>
          <a:p>
            <a:endParaRPr lang="en-US" sz="2400" b="1" dirty="0">
              <a:latin typeface="Myriad Pro"/>
            </a:endParaRPr>
          </a:p>
          <a:p>
            <a:r>
              <a:rPr lang="en-US" sz="3793" dirty="0">
                <a:latin typeface="Myriad Pro"/>
              </a:rPr>
              <a:t>U.S. Toll-Free: 	  	    1 (877) 870-5610</a:t>
            </a:r>
          </a:p>
          <a:p>
            <a:r>
              <a:rPr lang="en-US" sz="2800" dirty="0">
                <a:latin typeface="Myriad Pro"/>
              </a:rPr>
              <a:t> </a:t>
            </a:r>
            <a:r>
              <a:rPr lang="en-US" sz="2800" dirty="0" smtClean="0">
                <a:latin typeface="Myriad Pro"/>
              </a:rPr>
              <a:t> </a:t>
            </a:r>
            <a:endParaRPr lang="en-US" sz="2800" dirty="0">
              <a:latin typeface="Myriad Pro"/>
            </a:endParaRPr>
          </a:p>
          <a:p>
            <a:r>
              <a:rPr lang="en-US" sz="3793" dirty="0">
                <a:latin typeface="Myriad Pro"/>
              </a:rPr>
              <a:t>International: 		  +1 (317) 870-5610</a:t>
            </a:r>
          </a:p>
          <a:p>
            <a:endParaRPr lang="en-US" sz="2400" dirty="0">
              <a:latin typeface="Myriad Pro"/>
            </a:endParaRPr>
          </a:p>
          <a:p>
            <a:r>
              <a:rPr lang="en-US" sz="3793" dirty="0">
                <a:latin typeface="Myriad Pro"/>
              </a:rPr>
              <a:t>Hours of Operation:</a:t>
            </a:r>
            <a:r>
              <a:rPr lang="en-US" sz="3034" dirty="0">
                <a:latin typeface="Myriad Pro"/>
              </a:rPr>
              <a:t>	</a:t>
            </a:r>
            <a:r>
              <a:rPr lang="en-US" sz="3793" dirty="0">
                <a:latin typeface="Myriad Pro"/>
              </a:rPr>
              <a:t>   6:00am-9:00pm EST, </a:t>
            </a:r>
            <a:br>
              <a:rPr lang="en-US" sz="3793" dirty="0">
                <a:latin typeface="Myriad Pro"/>
              </a:rPr>
            </a:br>
            <a:r>
              <a:rPr lang="en-US" sz="3793" dirty="0">
                <a:latin typeface="Myriad Pro"/>
              </a:rPr>
              <a:t>				  	   Monday through Friday</a:t>
            </a:r>
          </a:p>
          <a:p>
            <a:endParaRPr lang="en-US" sz="2800" dirty="0">
              <a:latin typeface="Myriad Pro"/>
            </a:endParaRPr>
          </a:p>
          <a:p>
            <a:endParaRPr lang="en-US" sz="2655" b="1" dirty="0">
              <a:latin typeface="Myriad Pro"/>
            </a:endParaRPr>
          </a:p>
          <a:p>
            <a:endParaRPr lang="en-US" sz="2655" b="1" dirty="0">
              <a:latin typeface="Myriad Pro"/>
            </a:endParaRPr>
          </a:p>
        </p:txBody>
      </p:sp>
    </p:spTree>
    <p:extLst>
      <p:ext uri="{BB962C8B-B14F-4D97-AF65-F5344CB8AC3E}">
        <p14:creationId xmlns:p14="http://schemas.microsoft.com/office/powerpoint/2010/main" val="264870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ED2C6B6A8AC64AA0B5E4F72F608CD8" ma:contentTypeVersion="0" ma:contentTypeDescription="Create a new document." ma:contentTypeScope="" ma:versionID="164236bf9ffda0474261134d25470cf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86D5B7-1C9A-48D2-9F5C-811B80B9BA00}">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E990A22-4E3A-494B-BA21-0C42E4CB7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Pages>0</Pages>
  <Words>595</Words>
  <Characters>0</Characters>
  <Application>Microsoft Office PowerPoint</Application>
  <PresentationFormat>Custom</PresentationFormat>
  <Lines>0</Lines>
  <Paragraphs>56</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GillSans</vt:lpstr>
      <vt:lpstr>Myriad Pro</vt:lpstr>
      <vt:lpstr>Myriad\</vt:lpstr>
      <vt:lpstr>Times New Roman</vt:lpstr>
      <vt:lpstr>ヒラギノ角ゴ ProN W3</vt:lpstr>
      <vt:lpstr>Office Theme</vt:lpstr>
      <vt:lpstr>Home Use Fingerstick Technique Training</vt:lpstr>
      <vt:lpstr>Home Use Fingerstick Technique Training Finding the Site</vt:lpstr>
      <vt:lpstr>Home Use Fingerstick Technique Training Prepping and Sticking</vt:lpstr>
      <vt:lpstr>Home Use Fingerstick Technique Training Collecting Blood</vt:lpstr>
      <vt:lpstr>Customer Service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2016-03-01T13:16:41Z</dcterms:modified>
</cp:coreProperties>
</file>